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Lst>
  <p:notesMasterIdLst>
    <p:notesMasterId r:id="rId14"/>
  </p:notesMasterIdLst>
  <p:handoutMasterIdLst>
    <p:handoutMasterId r:id="rId15"/>
  </p:handoutMasterIdLst>
  <p:sldIdLst>
    <p:sldId id="279" r:id="rId5"/>
    <p:sldId id="272" r:id="rId6"/>
    <p:sldId id="274" r:id="rId7"/>
    <p:sldId id="275" r:id="rId8"/>
    <p:sldId id="276" r:id="rId9"/>
    <p:sldId id="277" r:id="rId10"/>
    <p:sldId id="281" r:id="rId11"/>
    <p:sldId id="283" r:id="rId12"/>
    <p:sldId id="284" r:id="rId13"/>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6" autoAdjust="0"/>
    <p:restoredTop sz="70327" autoAdjust="0"/>
  </p:normalViewPr>
  <p:slideViewPr>
    <p:cSldViewPr snapToGrid="0">
      <p:cViewPr varScale="1">
        <p:scale>
          <a:sx n="58" d="100"/>
          <a:sy n="58" d="100"/>
        </p:scale>
        <p:origin x="-416" y="-112"/>
      </p:cViewPr>
      <p:guideLst>
        <p:guide orient="horz" pos="2160"/>
        <p:guide pos="3840"/>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ED0BE450-0F2B-47DB-85C4-ED386F97AD74}" type="datetimeFigureOut">
              <a:rPr lang="en-US" smtClean="0"/>
              <a:t>3/4/20</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F326673A-EB56-463D-9602-6710FFD74971}" type="slidenum">
              <a:rPr lang="en-US" smtClean="0"/>
              <a:t>‹#›</a:t>
            </a:fld>
            <a:endParaRPr lang="en-US"/>
          </a:p>
        </p:txBody>
      </p:sp>
    </p:spTree>
    <p:extLst>
      <p:ext uri="{BB962C8B-B14F-4D97-AF65-F5344CB8AC3E}">
        <p14:creationId xmlns:p14="http://schemas.microsoft.com/office/powerpoint/2010/main" val="36252019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ABFEE9F9-8E00-453F-ABF0-F2588FB1125A}" type="datetimeFigureOut">
              <a:rPr lang="en-US" smtClean="0"/>
              <a:t>3/4/20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4F7FEAE-4723-47D4-8539-BED21AC9C50C}" type="slidenum">
              <a:rPr lang="en-US" smtClean="0"/>
              <a:t>‹#›</a:t>
            </a:fld>
            <a:endParaRPr lang="en-US"/>
          </a:p>
        </p:txBody>
      </p:sp>
    </p:spTree>
    <p:extLst>
      <p:ext uri="{BB962C8B-B14F-4D97-AF65-F5344CB8AC3E}">
        <p14:creationId xmlns:p14="http://schemas.microsoft.com/office/powerpoint/2010/main" val="320038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buFontTx/>
              <a:buChar char="•"/>
            </a:pPr>
            <a:r>
              <a:rPr lang="en-US" altLang="en-US" dirty="0">
                <a:latin typeface="BakerSignet" charset="0"/>
              </a:rPr>
              <a:t>Please ask students if they have any questions or concerns from previous lesson</a:t>
            </a:r>
          </a:p>
          <a:p>
            <a:pPr marL="685800" lvl="1" indent="-228600" eaLnBrk="1" hangingPunct="1">
              <a:buFontTx/>
              <a:buChar char="•"/>
            </a:pPr>
            <a:r>
              <a:rPr lang="en-US" altLang="en-US" dirty="0">
                <a:latin typeface="BakerSignet" charset="0"/>
              </a:rPr>
              <a:t>Answer questions if needed</a:t>
            </a:r>
          </a:p>
          <a:p>
            <a:pPr marL="0" indent="0" eaLnBrk="1" hangingPunct="1">
              <a:buFontTx/>
              <a:buNone/>
            </a:pPr>
            <a:endParaRPr lang="en-US" altLang="en-US" dirty="0"/>
          </a:p>
          <a:p>
            <a:pPr marL="228600" indent="-228600" eaLnBrk="1" hangingPunct="1">
              <a:buFontTx/>
              <a:buChar char="•"/>
            </a:pPr>
            <a:r>
              <a:rPr lang="en-US" altLang="en-US" dirty="0"/>
              <a:t>Today we are going to look at barriers (attitudes and behaviors) that might make it feel hard to get support for someone who is struggling or having thoughts of suicide. </a:t>
            </a:r>
          </a:p>
          <a:p>
            <a:pPr marL="228600" indent="-228600" eaLnBrk="1" hangingPunct="1">
              <a:buFontTx/>
              <a:buChar char="•"/>
            </a:pPr>
            <a:r>
              <a:rPr lang="en-US" altLang="en-US" dirty="0"/>
              <a:t>Please ask students to define attitudes and behaviors</a:t>
            </a:r>
          </a:p>
          <a:p>
            <a:pPr marL="228600" indent="-228600" eaLnBrk="1" hangingPunct="1">
              <a:buFontTx/>
              <a:buChar char="•"/>
            </a:pPr>
            <a:r>
              <a:rPr lang="en-US" altLang="en-US" dirty="0"/>
              <a:t>Validate all responses and redirect if inappropriate</a:t>
            </a:r>
          </a:p>
          <a:p>
            <a:pPr marL="228600" indent="-228600" eaLnBrk="1" hangingPunct="1">
              <a:buFontTx/>
              <a:buChar char="•"/>
            </a:pPr>
            <a:r>
              <a:rPr lang="en-US" altLang="en-US" dirty="0"/>
              <a:t>Please ensure final definitions are similar to those below:</a:t>
            </a:r>
          </a:p>
          <a:p>
            <a:pPr marL="685800" lvl="1" indent="-228600" eaLnBrk="1" hangingPunct="1">
              <a:buFontTx/>
              <a:buChar char="•"/>
            </a:pPr>
            <a:r>
              <a:rPr lang="en-US" altLang="en-US" dirty="0"/>
              <a:t>Attitudes: Beliefs and ideas</a:t>
            </a:r>
          </a:p>
          <a:p>
            <a:pPr marL="685800" lvl="1" indent="-228600" eaLnBrk="1" hangingPunct="1">
              <a:buFontTx/>
              <a:buChar char="•"/>
            </a:pPr>
            <a:r>
              <a:rPr lang="en-US" altLang="en-US" dirty="0"/>
              <a:t>Behavior: Actions that are taken</a:t>
            </a:r>
          </a:p>
          <a:p>
            <a:pPr marL="228600" indent="-228600" eaLnBrk="1" hangingPunct="1">
              <a:buFontTx/>
              <a:buChar char="•"/>
            </a:pPr>
            <a:endParaRPr lang="en-US" altLang="en-US" dirty="0"/>
          </a:p>
          <a:p>
            <a:pPr marL="228600" indent="-228600" eaLnBrk="1" hangingPunct="1">
              <a:buFontTx/>
              <a:buChar char="•"/>
            </a:pPr>
            <a:r>
              <a:rPr lang="en-US" altLang="en-US" dirty="0">
                <a:latin typeface="BakerSignet" charset="0"/>
              </a:rPr>
              <a:t>Let students know that this discussion will be started with a true story about a person who died by suicide. While communication styles today are different, things like this still happen.</a:t>
            </a:r>
          </a:p>
          <a:p>
            <a:pPr marL="228600" indent="-228600" eaLnBrk="1" hangingPunct="1">
              <a:buFontTx/>
              <a:buChar char="•"/>
            </a:pPr>
            <a:r>
              <a:rPr lang="en-US" altLang="en-US" dirty="0">
                <a:latin typeface="BakerSignet" charset="0"/>
              </a:rPr>
              <a:t>Sometimes, if we have lost someone to suicide, talking about things like this can be tough. It can bring up a lot of emotions. </a:t>
            </a:r>
          </a:p>
          <a:p>
            <a:pPr marL="228600" indent="-228600" eaLnBrk="1" hangingPunct="1">
              <a:buFontTx/>
              <a:buChar char="•"/>
            </a:pPr>
            <a:r>
              <a:rPr lang="en-US" altLang="en-US" dirty="0">
                <a:latin typeface="BakerSignet" charset="0"/>
              </a:rPr>
              <a:t>Please note that the story isn’t being shared to blame the teens; instead it is being shared so we can talk about the things that might keep a person from getting help for someone and explore ways to move past those barriers. Also, if you are a loss survivor, and you begin to notice things that maybe could have helped the person you lost, please know that you are not to blame. We can’t do things until we learn the skills to do them. </a:t>
            </a:r>
          </a:p>
          <a:p>
            <a:pPr marL="228600" indent="-228600" eaLnBrk="1" hangingPunct="1">
              <a:buFontTx/>
              <a:buChar char="•"/>
            </a:pPr>
            <a:r>
              <a:rPr lang="en-US" altLang="en-US" dirty="0">
                <a:latin typeface="BakerSignet" charset="0"/>
              </a:rPr>
              <a:t>If students are needing support through the conversation, please share the policy the school has about supporting students in distress</a:t>
            </a:r>
          </a:p>
          <a:p>
            <a:endParaRPr lang="en-US" dirty="0"/>
          </a:p>
        </p:txBody>
      </p:sp>
      <p:sp>
        <p:nvSpPr>
          <p:cNvPr id="4" name="Slide Number Placeholder 3"/>
          <p:cNvSpPr>
            <a:spLocks noGrp="1"/>
          </p:cNvSpPr>
          <p:nvPr>
            <p:ph type="sldNum" sz="quarter" idx="5"/>
          </p:nvPr>
        </p:nvSpPr>
        <p:spPr/>
        <p:txBody>
          <a:bodyPr/>
          <a:lstStyle/>
          <a:p>
            <a:fld id="{64F7FEAE-4723-47D4-8539-BED21AC9C50C}" type="slidenum">
              <a:rPr lang="en-US" smtClean="0"/>
              <a:t>1</a:t>
            </a:fld>
            <a:endParaRPr lang="en-US"/>
          </a:p>
        </p:txBody>
      </p:sp>
    </p:spTree>
    <p:extLst>
      <p:ext uri="{BB962C8B-B14F-4D97-AF65-F5344CB8AC3E}">
        <p14:creationId xmlns:p14="http://schemas.microsoft.com/office/powerpoint/2010/main" val="3631763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xmlns="" id="{7C7B05CC-C95A-4AB3-A2EB-46676666257E}"/>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8908A00-0956-462D-8BB6-28CBB2D4823C}" type="slidenum">
              <a:rPr lang="en-US" altLang="en-US" smtClean="0"/>
              <a:pPr>
                <a:spcBef>
                  <a:spcPct val="0"/>
                </a:spcBef>
              </a:pPr>
              <a:t>2</a:t>
            </a:fld>
            <a:endParaRPr lang="en-US" altLang="en-US"/>
          </a:p>
        </p:txBody>
      </p:sp>
      <p:sp>
        <p:nvSpPr>
          <p:cNvPr id="32771" name="Rectangle 2">
            <a:extLst>
              <a:ext uri="{FF2B5EF4-FFF2-40B4-BE49-F238E27FC236}">
                <a16:creationId xmlns:a16="http://schemas.microsoft.com/office/drawing/2014/main" xmlns="" id="{B643AD8E-966F-48C4-B375-B9A1935F6CE8}"/>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xmlns="" id="{6C18C0A2-F0B5-4205-AE02-C7798953932A}"/>
              </a:ext>
            </a:extLst>
          </p:cNvPr>
          <p:cNvSpPr>
            <a:spLocks noGrp="1" noChangeArrowheads="1"/>
          </p:cNvSpPr>
          <p:nvPr>
            <p:ph type="body" idx="1"/>
          </p:nvPr>
        </p:nvSpPr>
        <p:spPr>
          <a:xfrm>
            <a:off x="692150" y="4427538"/>
            <a:ext cx="5486400" cy="3313112"/>
          </a:xfrm>
          <a:noFill/>
        </p:spPr>
        <p:txBody>
          <a:bodyPr/>
          <a:lstStyle/>
          <a:p>
            <a:pPr eaLnBrk="1" hangingPunct="1">
              <a:buFontTx/>
              <a:buChar char="•"/>
            </a:pPr>
            <a:r>
              <a:rPr lang="en-US" altLang="en-US" baseline="0" dirty="0"/>
              <a:t>Please give students a moment to read the slide, then read it aloud</a:t>
            </a:r>
            <a:endParaRPr lang="en-US" altLang="en-US" sz="1200" b="1" kern="1200" baseline="0" dirty="0">
              <a:solidFill>
                <a:schemeClr val="tx1"/>
              </a:solidFill>
              <a:effectLst/>
              <a:latin typeface="+mn-lt"/>
              <a:ea typeface="+mn-ea"/>
              <a:cs typeface="+mn-cs"/>
            </a:endParaRPr>
          </a:p>
          <a:p>
            <a:pPr eaLnBrk="1" hangingPunct="1">
              <a:buFontTx/>
              <a:buChar char="•"/>
            </a:pPr>
            <a:r>
              <a:rPr lang="en-US" sz="1200" kern="1200" baseline="0" dirty="0">
                <a:solidFill>
                  <a:schemeClr val="tx1"/>
                </a:solidFill>
                <a:effectLst/>
                <a:latin typeface="+mn-lt"/>
                <a:ea typeface="+mn-ea"/>
                <a:cs typeface="+mn-cs"/>
              </a:rPr>
              <a:t>Please pass out the worksheet entitled “Barriers” and ask students to read the first four questions. Let students know we will be responding to those questions later in the lesson</a:t>
            </a:r>
          </a:p>
          <a:p>
            <a:pPr marL="457200" marR="0" lvl="1" indent="0" algn="l" defTabSz="914400" rtl="0" eaLnBrk="1" fontAlgn="auto" latinLnBrk="0" hangingPunct="1">
              <a:lnSpc>
                <a:spcPct val="100000"/>
              </a:lnSpc>
              <a:spcBef>
                <a:spcPts val="0"/>
              </a:spcBef>
              <a:spcAft>
                <a:spcPts val="0"/>
              </a:spcAft>
              <a:buClrTx/>
              <a:buSzTx/>
              <a:buFontTx/>
              <a:buChar char="•"/>
              <a:tabLst/>
              <a:defRPr/>
            </a:pPr>
            <a:r>
              <a:rPr lang="en-US" sz="1200" kern="1200" baseline="0" dirty="0">
                <a:solidFill>
                  <a:schemeClr val="tx1"/>
                </a:solidFill>
                <a:effectLst/>
                <a:latin typeface="+mn-lt"/>
                <a:ea typeface="+mn-ea"/>
                <a:cs typeface="+mn-cs"/>
              </a:rPr>
              <a:t>If students are being chosen to respond by number, please be sure to hand students a number </a:t>
            </a:r>
          </a:p>
          <a:p>
            <a:pPr marL="0" marR="0" lvl="1" indent="0" algn="l" defTabSz="914400" rtl="0" eaLnBrk="1" fontAlgn="auto" latinLnBrk="0" hangingPunct="1">
              <a:lnSpc>
                <a:spcPct val="100000"/>
              </a:lnSpc>
              <a:spcBef>
                <a:spcPts val="0"/>
              </a:spcBef>
              <a:spcAft>
                <a:spcPts val="0"/>
              </a:spcAft>
              <a:buClrTx/>
              <a:buSzTx/>
              <a:buFontTx/>
              <a:buChar char="•"/>
              <a:tabLst/>
              <a:defRPr/>
            </a:pPr>
            <a:r>
              <a:rPr lang="en-US" sz="1200" kern="1200" baseline="0" dirty="0">
                <a:solidFill>
                  <a:schemeClr val="tx1"/>
                </a:solidFill>
                <a:effectLst/>
                <a:latin typeface="+mn-lt"/>
                <a:ea typeface="+mn-ea"/>
                <a:cs typeface="+mn-cs"/>
              </a:rPr>
              <a:t>Draw a T chart on the board </a:t>
            </a:r>
          </a:p>
          <a:p>
            <a:pPr marL="457200" marR="0" lvl="2" indent="0" algn="l" defTabSz="914400" rtl="0" eaLnBrk="1" fontAlgn="auto" latinLnBrk="0" hangingPunct="1">
              <a:lnSpc>
                <a:spcPct val="100000"/>
              </a:lnSpc>
              <a:spcBef>
                <a:spcPts val="0"/>
              </a:spcBef>
              <a:spcAft>
                <a:spcPts val="0"/>
              </a:spcAft>
              <a:buClrTx/>
              <a:buSzTx/>
              <a:buFontTx/>
              <a:buChar char="•"/>
              <a:tabLst/>
              <a:defRPr/>
            </a:pPr>
            <a:r>
              <a:rPr lang="en-US" sz="1200" kern="1200" baseline="0" dirty="0">
                <a:solidFill>
                  <a:schemeClr val="tx1"/>
                </a:solidFill>
                <a:effectLst/>
                <a:latin typeface="+mn-lt"/>
                <a:ea typeface="+mn-ea"/>
                <a:cs typeface="+mn-cs"/>
              </a:rPr>
              <a:t>One side will be titled ‘Barriers’ and the other will be titled ‘Breaking the Barrier’</a:t>
            </a:r>
          </a:p>
          <a:p>
            <a:pPr marL="0" marR="0" lvl="2" indent="0" algn="l" defTabSz="914400" rtl="0" eaLnBrk="1" fontAlgn="auto" latinLnBrk="0" hangingPunct="1">
              <a:lnSpc>
                <a:spcPct val="100000"/>
              </a:lnSpc>
              <a:spcBef>
                <a:spcPts val="0"/>
              </a:spcBef>
              <a:spcAft>
                <a:spcPts val="0"/>
              </a:spcAft>
              <a:buClrTx/>
              <a:buSzTx/>
              <a:buFontTx/>
              <a:buChar char="•"/>
              <a:tabLst/>
              <a:defRPr/>
            </a:pPr>
            <a:r>
              <a:rPr lang="en-US" sz="1200" kern="1200" baseline="0" dirty="0">
                <a:solidFill>
                  <a:schemeClr val="tx1"/>
                </a:solidFill>
                <a:effectLst/>
                <a:latin typeface="+mn-lt"/>
                <a:ea typeface="+mn-ea"/>
                <a:cs typeface="+mn-cs"/>
              </a:rPr>
              <a:t>Let students know that during the following discussions, this chart will be filled out as barriers and ways to push through those barriers are discussed</a:t>
            </a:r>
          </a:p>
          <a:p>
            <a:pPr marL="0" marR="0" lvl="2" indent="0" algn="l" defTabSz="914400" rtl="0" eaLnBrk="1" fontAlgn="auto" latinLnBrk="0" hangingPunct="1">
              <a:lnSpc>
                <a:spcPct val="100000"/>
              </a:lnSpc>
              <a:spcBef>
                <a:spcPts val="0"/>
              </a:spcBef>
              <a:spcAft>
                <a:spcPts val="0"/>
              </a:spcAft>
              <a:buClrTx/>
              <a:buSzTx/>
              <a:buFontTx/>
              <a:buChar char="•"/>
              <a:tabLst/>
              <a:defRPr/>
            </a:pPr>
            <a:r>
              <a:rPr lang="en-US" sz="1200" kern="1200" baseline="0" dirty="0">
                <a:solidFill>
                  <a:schemeClr val="tx1"/>
                </a:solidFill>
                <a:effectLst/>
                <a:latin typeface="+mn-lt"/>
                <a:ea typeface="+mn-ea"/>
                <a:cs typeface="+mn-cs"/>
              </a:rPr>
              <a:t>Please also note that it can be helpful to think about the barriers we might have in reaching out for help ourselves, as we talk about the barriers in getting help for others</a:t>
            </a:r>
          </a:p>
          <a:p>
            <a:pPr marL="457200" marR="0" lvl="1" indent="0" algn="l" defTabSz="914400" rtl="0" eaLnBrk="1" fontAlgn="auto" latinLnBrk="0" hangingPunct="1">
              <a:lnSpc>
                <a:spcPct val="100000"/>
              </a:lnSpc>
              <a:spcBef>
                <a:spcPts val="0"/>
              </a:spcBef>
              <a:spcAft>
                <a:spcPts val="0"/>
              </a:spcAft>
              <a:buClrTx/>
              <a:buSzTx/>
              <a:buFontTx/>
              <a:buChar char="•"/>
              <a:tabLst/>
              <a:defRPr/>
            </a:pP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44840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xmlns="" id="{C7574E54-943D-4C8F-B325-393118A9C763}"/>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98F71E3-AD35-4718-8F83-7C854108BA51}" type="slidenum">
              <a:rPr lang="en-US" altLang="en-US" smtClean="0"/>
              <a:pPr>
                <a:spcBef>
                  <a:spcPct val="0"/>
                </a:spcBef>
              </a:pPr>
              <a:t>3</a:t>
            </a:fld>
            <a:endParaRPr lang="en-US" altLang="en-US"/>
          </a:p>
        </p:txBody>
      </p:sp>
      <p:sp>
        <p:nvSpPr>
          <p:cNvPr id="36867" name="Rectangle 2">
            <a:extLst>
              <a:ext uri="{FF2B5EF4-FFF2-40B4-BE49-F238E27FC236}">
                <a16:creationId xmlns:a16="http://schemas.microsoft.com/office/drawing/2014/main" xmlns="" id="{8984E554-D99B-4F67-B2EF-B24C64A20F3E}"/>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xmlns="" id="{70D64102-B5B9-4DCD-9CDF-3A703BF8ADF3}"/>
              </a:ext>
            </a:extLst>
          </p:cNvPr>
          <p:cNvSpPr>
            <a:spLocks noGrp="1" noChangeArrowheads="1"/>
          </p:cNvSpPr>
          <p:nvPr>
            <p:ph type="body" idx="1"/>
          </p:nvPr>
        </p:nvSpPr>
        <p:spPr>
          <a:noFill/>
        </p:spPr>
        <p:txBody>
          <a:bodyPr/>
          <a:lstStyle/>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Let students know that a common barrier is thinking that a person will be angry if someone gets someone else, especially an adult,  involved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Please ask students the following questions to start a discussion</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Validate all responses and encourage ways to break down barriers that are mentioned</a:t>
            </a: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What might make a person feel this way?</a:t>
            </a: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What might keep a person from wanting an adult involved?</a:t>
            </a: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How might we help a person to know how important support is?</a:t>
            </a: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What will help us to feel as comfortable as possible in doing this?</a:t>
            </a:r>
          </a:p>
        </p:txBody>
      </p:sp>
    </p:spTree>
    <p:extLst>
      <p:ext uri="{BB962C8B-B14F-4D97-AF65-F5344CB8AC3E}">
        <p14:creationId xmlns:p14="http://schemas.microsoft.com/office/powerpoint/2010/main" val="2279117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xmlns="" id="{6A343A21-CD48-4A3F-BAA2-9AF9CC2DB2BF}"/>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972B085-8934-4806-9336-A0B8930D34A7}" type="slidenum">
              <a:rPr lang="en-US" altLang="en-US" smtClean="0"/>
              <a:pPr>
                <a:spcBef>
                  <a:spcPct val="0"/>
                </a:spcBef>
              </a:pPr>
              <a:t>4</a:t>
            </a:fld>
            <a:endParaRPr lang="en-US" altLang="en-US"/>
          </a:p>
        </p:txBody>
      </p:sp>
      <p:sp>
        <p:nvSpPr>
          <p:cNvPr id="38915" name="Rectangle 2">
            <a:extLst>
              <a:ext uri="{FF2B5EF4-FFF2-40B4-BE49-F238E27FC236}">
                <a16:creationId xmlns:a16="http://schemas.microsoft.com/office/drawing/2014/main" xmlns="" id="{0167905D-8A4F-466C-90DA-5A7762BBC462}"/>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xmlns="" id="{ED450193-E878-4B06-B991-A9979AB21598}"/>
              </a:ext>
            </a:extLst>
          </p:cNvPr>
          <p:cNvSpPr>
            <a:spLocks noGrp="1" noChangeArrowheads="1"/>
          </p:cNvSpPr>
          <p:nvPr>
            <p:ph type="body" idx="1"/>
          </p:nvPr>
        </p:nvSpPr>
        <p:spPr>
          <a:noFill/>
        </p:spPr>
        <p:txBody>
          <a:bodyPr/>
          <a:lstStyle/>
          <a:p>
            <a:pPr marL="0" lvl="1" indent="-171450" algn="l">
              <a:buFont typeface="Arial" panose="020B0604020202020204" pitchFamily="34" charset="0"/>
              <a:buChar char="•"/>
            </a:pPr>
            <a:r>
              <a:rPr lang="en-US" sz="3600" kern="1200" dirty="0">
                <a:solidFill>
                  <a:schemeClr val="tx1"/>
                </a:solidFill>
                <a:effectLst/>
                <a:latin typeface="+mn-lt"/>
                <a:ea typeface="+mn-ea"/>
                <a:cs typeface="+mn-cs"/>
              </a:rPr>
              <a:t>If someone were to pass out, we would definitely get help for that person, by getting someone who can do first aid. The same immediate response and reaching out for supports needs to be done for a person who is thinking about suicide. Getting support will not only ensure our friends gets the help they need, but could also help them to stay safe. </a:t>
            </a:r>
          </a:p>
          <a:p>
            <a:pPr marL="0" lvl="1" indent="-171450" algn="l">
              <a:buFont typeface="Arial" panose="020B0604020202020204" pitchFamily="34" charset="0"/>
              <a:buChar char="•"/>
            </a:pPr>
            <a:r>
              <a:rPr lang="en-US" sz="3600" kern="1200" dirty="0">
                <a:solidFill>
                  <a:schemeClr val="tx1"/>
                </a:solidFill>
                <a:effectLst/>
                <a:latin typeface="+mn-lt"/>
                <a:ea typeface="+mn-ea"/>
                <a:cs typeface="+mn-cs"/>
              </a:rPr>
              <a:t>Just like physical first aid, staff at the school have received training to be able to support people who are having thoughts of suicide</a:t>
            </a:r>
          </a:p>
          <a:p>
            <a:pPr marL="0" lvl="1" indent="-171450" algn="l">
              <a:buFont typeface="Arial" panose="020B0604020202020204" pitchFamily="34" charset="0"/>
              <a:buChar char="•"/>
            </a:pPr>
            <a:r>
              <a:rPr lang="en-US" sz="3600" kern="1200" dirty="0">
                <a:solidFill>
                  <a:schemeClr val="tx1"/>
                </a:solidFill>
                <a:effectLst/>
                <a:latin typeface="+mn-lt"/>
                <a:ea typeface="+mn-ea"/>
                <a:cs typeface="+mn-cs"/>
              </a:rPr>
              <a:t>Sometimes our friend might be upset that someone else knows they are struggling- to me, it shows how much we care about our friends that we are willing to get help for them to be safe, even if it means they might be mad. </a:t>
            </a:r>
          </a:p>
          <a:p>
            <a:pPr marL="0" lvl="1" indent="-171450" algn="l">
              <a:buFont typeface="Arial" panose="020B0604020202020204" pitchFamily="34" charset="0"/>
              <a:buChar char="•"/>
            </a:pPr>
            <a:r>
              <a:rPr lang="en-US" sz="3600" kern="1200" dirty="0">
                <a:solidFill>
                  <a:schemeClr val="tx1"/>
                </a:solidFill>
                <a:effectLst/>
                <a:latin typeface="+mn-lt"/>
                <a:ea typeface="+mn-ea"/>
                <a:cs typeface="+mn-cs"/>
              </a:rPr>
              <a:t>Most folks appreciate the support, even if they are initially upset </a:t>
            </a:r>
          </a:p>
          <a:p>
            <a:pPr marL="0" lvl="1" indent="-171450" algn="l">
              <a:buFont typeface="Arial" panose="020B0604020202020204" pitchFamily="34" charset="0"/>
              <a:buChar char="•"/>
            </a:pPr>
            <a:r>
              <a:rPr lang="en-US" sz="3600" kern="1200" dirty="0">
                <a:solidFill>
                  <a:schemeClr val="tx1"/>
                </a:solidFill>
                <a:effectLst/>
                <a:latin typeface="+mn-lt"/>
                <a:ea typeface="+mn-ea"/>
                <a:cs typeface="+mn-cs"/>
              </a:rPr>
              <a:t>Ask students to get into pairs. Ask them to answer the first 4 questions on the worksheet; let them know they will have 5 minutes</a:t>
            </a:r>
          </a:p>
          <a:p>
            <a:pPr marL="0" lvl="1" indent="-171450" algn="l">
              <a:buFont typeface="Arial" panose="020B0604020202020204" pitchFamily="34" charset="0"/>
              <a:buChar char="•"/>
            </a:pPr>
            <a:r>
              <a:rPr lang="en-US" sz="3600" kern="1200" dirty="0">
                <a:solidFill>
                  <a:schemeClr val="tx1"/>
                </a:solidFill>
                <a:effectLst/>
                <a:latin typeface="+mn-lt"/>
                <a:ea typeface="+mn-ea"/>
                <a:cs typeface="+mn-cs"/>
              </a:rPr>
              <a:t>If students are being chosen to respond by number, please be sure to hand each pair a number</a:t>
            </a:r>
          </a:p>
          <a:p>
            <a:pPr marL="0" lvl="1" indent="-171450" algn="l">
              <a:buFont typeface="Arial" panose="020B0604020202020204" pitchFamily="34" charset="0"/>
              <a:buChar char="•"/>
            </a:pPr>
            <a:r>
              <a:rPr lang="en-US" sz="3600" kern="1200" dirty="0">
                <a:solidFill>
                  <a:schemeClr val="tx1"/>
                </a:solidFill>
                <a:effectLst/>
                <a:latin typeface="+mn-lt"/>
                <a:ea typeface="+mn-ea"/>
                <a:cs typeface="+mn-cs"/>
              </a:rPr>
              <a:t>When students are ready to respond, please pull a number from a basket and ask the pair with the matching number to share their responses</a:t>
            </a:r>
          </a:p>
          <a:p>
            <a:pPr marL="0" lvl="1" indent="-171450" algn="l">
              <a:buFont typeface="Arial" panose="020B0604020202020204" pitchFamily="34" charset="0"/>
              <a:buChar char="•"/>
            </a:pPr>
            <a:r>
              <a:rPr lang="en-US" sz="3600" kern="1200" dirty="0">
                <a:solidFill>
                  <a:schemeClr val="tx1"/>
                </a:solidFill>
                <a:effectLst/>
                <a:latin typeface="+mn-lt"/>
                <a:ea typeface="+mn-ea"/>
                <a:cs typeface="+mn-cs"/>
              </a:rPr>
              <a:t>For all versions of this activity: (If not done previously) Please draw a chart on the board with one side being ‘Barriers’ and the other being ‘Breaking the barriers’</a:t>
            </a:r>
          </a:p>
          <a:p>
            <a:pPr marL="0" lvl="1" indent="-171450" algn="l">
              <a:buFont typeface="Arial" panose="020B0604020202020204" pitchFamily="34" charset="0"/>
              <a:buChar char="•"/>
            </a:pPr>
            <a:r>
              <a:rPr lang="en-US" sz="3600" kern="1200" dirty="0">
                <a:solidFill>
                  <a:schemeClr val="tx1"/>
                </a:solidFill>
                <a:effectLst/>
                <a:latin typeface="+mn-lt"/>
                <a:ea typeface="+mn-ea"/>
                <a:cs typeface="+mn-cs"/>
              </a:rPr>
              <a:t>Use students responses to fill in the chart </a:t>
            </a:r>
          </a:p>
          <a:p>
            <a:pPr marL="0" lvl="1" indent="-171450" algn="l">
              <a:buFont typeface="Arial" panose="020B0604020202020204" pitchFamily="34" charset="0"/>
              <a:buChar char="•"/>
            </a:pPr>
            <a:r>
              <a:rPr lang="en-US" sz="3600" kern="1200" dirty="0">
                <a:solidFill>
                  <a:schemeClr val="tx1"/>
                </a:solidFill>
                <a:effectLst/>
                <a:latin typeface="+mn-lt"/>
                <a:ea typeface="+mn-ea"/>
                <a:cs typeface="+mn-cs"/>
              </a:rPr>
              <a:t>Example</a:t>
            </a:r>
          </a:p>
          <a:p>
            <a:pPr marL="457200" lvl="2" indent="-171450" algn="l">
              <a:buFont typeface="Arial" panose="020B0604020202020204" pitchFamily="34" charset="0"/>
              <a:buChar char="•"/>
            </a:pPr>
            <a:r>
              <a:rPr lang="en-US" sz="3600" kern="1200" dirty="0">
                <a:solidFill>
                  <a:schemeClr val="tx1"/>
                </a:solidFill>
                <a:effectLst/>
                <a:latin typeface="+mn-lt"/>
                <a:ea typeface="+mn-ea"/>
                <a:cs typeface="+mn-cs"/>
              </a:rPr>
              <a:t>Barrier: Afraid my friend will get mad</a:t>
            </a:r>
          </a:p>
          <a:p>
            <a:pPr marL="457200" lvl="2" indent="-171450" algn="l">
              <a:buFont typeface="Arial" panose="020B0604020202020204" pitchFamily="34" charset="0"/>
              <a:buChar char="•"/>
            </a:pPr>
            <a:r>
              <a:rPr lang="en-US" sz="3600" kern="1200" dirty="0">
                <a:solidFill>
                  <a:schemeClr val="tx1"/>
                </a:solidFill>
                <a:effectLst/>
                <a:latin typeface="+mn-lt"/>
                <a:ea typeface="+mn-ea"/>
                <a:cs typeface="+mn-cs"/>
              </a:rPr>
              <a:t>Breaking the barrier: Letting my friend know I care about them and don’t want them to get hurt, so I’m reaching out for support</a:t>
            </a:r>
          </a:p>
          <a:p>
            <a:pPr marL="0" lvl="2" indent="-171450" algn="l">
              <a:buFont typeface="Arial" panose="020B0604020202020204" pitchFamily="34" charset="0"/>
              <a:buChar char="•"/>
            </a:pPr>
            <a:r>
              <a:rPr lang="en-US" sz="3600" kern="1200" dirty="0">
                <a:solidFill>
                  <a:schemeClr val="tx1"/>
                </a:solidFill>
                <a:effectLst/>
                <a:latin typeface="+mn-lt"/>
                <a:ea typeface="+mn-ea"/>
                <a:cs typeface="+mn-cs"/>
              </a:rPr>
              <a:t>ALTERNATIVE If asking each group to give one response or idea, please inform students of this. </a:t>
            </a:r>
          </a:p>
          <a:p>
            <a:pPr marL="457200" lvl="3" indent="-171450" algn="l">
              <a:buFont typeface="Arial" panose="020B0604020202020204" pitchFamily="34" charset="0"/>
              <a:buChar char="•"/>
            </a:pPr>
            <a:r>
              <a:rPr lang="en-US" sz="3600" kern="1200" dirty="0">
                <a:solidFill>
                  <a:schemeClr val="tx1"/>
                </a:solidFill>
                <a:effectLst/>
                <a:latin typeface="+mn-lt"/>
                <a:ea typeface="+mn-ea"/>
                <a:cs typeface="+mn-cs"/>
              </a:rPr>
              <a:t>When students are ready to respond, please ask each group to share one answer from their discussion</a:t>
            </a:r>
          </a:p>
          <a:p>
            <a:pPr marL="457200" lvl="3" indent="-171450" algn="l">
              <a:buFont typeface="Arial" panose="020B0604020202020204" pitchFamily="34" charset="0"/>
              <a:buChar char="•"/>
            </a:pPr>
            <a:r>
              <a:rPr lang="en-US" sz="3600" kern="1200" dirty="0">
                <a:solidFill>
                  <a:schemeClr val="tx1"/>
                </a:solidFill>
                <a:effectLst/>
                <a:latin typeface="+mn-lt"/>
                <a:ea typeface="+mn-ea"/>
                <a:cs typeface="+mn-cs"/>
              </a:rPr>
              <a:t>What are some things that stopped people from getting help for Jennifer?</a:t>
            </a:r>
          </a:p>
          <a:p>
            <a:pPr marL="457200" lvl="3" indent="-171450" algn="l">
              <a:buFont typeface="Arial" panose="020B0604020202020204" pitchFamily="34" charset="0"/>
              <a:buChar char="•"/>
            </a:pPr>
            <a:r>
              <a:rPr lang="en-US" sz="3600" kern="1200" dirty="0">
                <a:solidFill>
                  <a:schemeClr val="tx1"/>
                </a:solidFill>
                <a:effectLst/>
                <a:latin typeface="+mn-lt"/>
                <a:ea typeface="+mn-ea"/>
                <a:cs typeface="+mn-cs"/>
              </a:rPr>
              <a:t>What might have helped them get help for Jennifer?</a:t>
            </a:r>
          </a:p>
          <a:p>
            <a:pPr marL="457200" lvl="3" indent="-171450" algn="l">
              <a:buFont typeface="Arial" panose="020B0604020202020204" pitchFamily="34" charset="0"/>
              <a:buChar char="•"/>
            </a:pPr>
            <a:r>
              <a:rPr lang="en-US" sz="3600" kern="1200" dirty="0">
                <a:solidFill>
                  <a:schemeClr val="tx1"/>
                </a:solidFill>
                <a:effectLst/>
                <a:latin typeface="+mn-lt"/>
                <a:ea typeface="+mn-ea"/>
                <a:cs typeface="+mn-cs"/>
              </a:rPr>
              <a:t>What are some things that might stop your or a friend from getting help for someone who is struggling or thinking of suicide?</a:t>
            </a:r>
          </a:p>
          <a:p>
            <a:pPr marL="457200" lvl="3" indent="-171450" algn="l">
              <a:buFont typeface="Arial" panose="020B0604020202020204" pitchFamily="34" charset="0"/>
              <a:buChar char="•"/>
            </a:pPr>
            <a:r>
              <a:rPr lang="en-US" sz="3600" kern="1200" dirty="0">
                <a:solidFill>
                  <a:schemeClr val="tx1"/>
                </a:solidFill>
                <a:effectLst/>
                <a:latin typeface="+mn-lt"/>
                <a:ea typeface="+mn-ea"/>
                <a:cs typeface="+mn-cs"/>
              </a:rPr>
              <a:t>What are some things that would help you or a friend to get help for someone who is struggling or thinking of suicide?</a:t>
            </a:r>
          </a:p>
        </p:txBody>
      </p:sp>
    </p:spTree>
    <p:extLst>
      <p:ext uri="{BB962C8B-B14F-4D97-AF65-F5344CB8AC3E}">
        <p14:creationId xmlns:p14="http://schemas.microsoft.com/office/powerpoint/2010/main" val="2514410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xmlns="" id="{98DFAE12-EEA0-4985-96AD-0BB8FF20F538}"/>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BAFD3BA-F503-45EE-A89A-4AC70051E1AD}" type="slidenum">
              <a:rPr lang="en-US" altLang="en-US" smtClean="0"/>
              <a:pPr>
                <a:spcBef>
                  <a:spcPct val="0"/>
                </a:spcBef>
              </a:pPr>
              <a:t>5</a:t>
            </a:fld>
            <a:endParaRPr lang="en-US" altLang="en-US"/>
          </a:p>
        </p:txBody>
      </p:sp>
      <p:sp>
        <p:nvSpPr>
          <p:cNvPr id="40963" name="Rectangle 2">
            <a:extLst>
              <a:ext uri="{FF2B5EF4-FFF2-40B4-BE49-F238E27FC236}">
                <a16:creationId xmlns:a16="http://schemas.microsoft.com/office/drawing/2014/main" xmlns="" id="{174A47D3-2AAD-4CA2-8FD3-C19266B92B32}"/>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xmlns="" id="{5B017D00-A6D5-489E-BDC1-8B2A804E77A1}"/>
              </a:ext>
            </a:extLst>
          </p:cNvPr>
          <p:cNvSpPr>
            <a:spLocks noGrp="1" noChangeArrowheads="1"/>
          </p:cNvSpPr>
          <p:nvPr>
            <p:ph type="body" idx="1"/>
          </p:nvPr>
        </p:nvSpPr>
        <p:spPr>
          <a:noFill/>
        </p:spPr>
        <p:txBody>
          <a:bodyPr/>
          <a:lstStyle/>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Let students know another common barrier is not reaching out because we believe that someone else will notice and offer support (This discussion can be shortened if this has already been discussed)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Please ask students the following questions to start a discussion</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Validate all responses and encourage ways to break down barriers that are mentioned</a:t>
            </a: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What might make a person feel this way?</a:t>
            </a: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What might keep a person from wanting an adult involved?</a:t>
            </a: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How might we help a person to know how important support is?</a:t>
            </a: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What will help us to feel as comfortable as possible in doing this?</a:t>
            </a:r>
          </a:p>
        </p:txBody>
      </p:sp>
    </p:spTree>
    <p:extLst>
      <p:ext uri="{BB962C8B-B14F-4D97-AF65-F5344CB8AC3E}">
        <p14:creationId xmlns:p14="http://schemas.microsoft.com/office/powerpoint/2010/main" val="4251816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xmlns="" id="{5F37E542-0D7E-477E-8409-CA221CA58611}"/>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E20F3DC-3B0D-454A-921D-8461BDDE99D2}" type="slidenum">
              <a:rPr lang="en-US" altLang="en-US" smtClean="0"/>
              <a:pPr>
                <a:spcBef>
                  <a:spcPct val="0"/>
                </a:spcBef>
              </a:pPr>
              <a:t>6</a:t>
            </a:fld>
            <a:endParaRPr lang="en-US" altLang="en-US"/>
          </a:p>
        </p:txBody>
      </p:sp>
      <p:sp>
        <p:nvSpPr>
          <p:cNvPr id="43011" name="Rectangle 2">
            <a:extLst>
              <a:ext uri="{FF2B5EF4-FFF2-40B4-BE49-F238E27FC236}">
                <a16:creationId xmlns:a16="http://schemas.microsoft.com/office/drawing/2014/main" xmlns="" id="{25097EB4-7DC3-4626-9518-BF6D9F112BDC}"/>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xmlns="" id="{DE8E570C-6680-42EE-95FD-08E03B8C60EE}"/>
              </a:ext>
            </a:extLst>
          </p:cNvPr>
          <p:cNvSpPr>
            <a:spLocks noGrp="1" noChangeArrowheads="1"/>
          </p:cNvSpPr>
          <p:nvPr>
            <p:ph type="body" idx="1"/>
          </p:nvPr>
        </p:nvSpPr>
        <p:spPr>
          <a:noFill/>
        </p:spPr>
        <p:txBody>
          <a:bodyPr/>
          <a:lstStyle/>
          <a:p>
            <a:pPr marL="0" lvl="1" indent="-171450">
              <a:buFont typeface="Arial" panose="020B0604020202020204" pitchFamily="34" charset="0"/>
              <a:buChar char="•"/>
            </a:pPr>
            <a:r>
              <a:rPr lang="en-US" sz="1200" kern="1200" dirty="0">
                <a:solidFill>
                  <a:schemeClr val="tx1"/>
                </a:solidFill>
                <a:effectLst/>
                <a:latin typeface="+mn-lt"/>
                <a:ea typeface="+mn-ea"/>
                <a:cs typeface="+mn-cs"/>
              </a:rPr>
              <a:t>It is incredibly important to get support if we notice a person is struggling</a:t>
            </a:r>
          </a:p>
          <a:p>
            <a:pPr marL="457200" lvl="2" indent="-171450">
              <a:buFont typeface="Arial" panose="020B0604020202020204" pitchFamily="34" charset="0"/>
              <a:buChar char="•"/>
            </a:pPr>
            <a:r>
              <a:rPr lang="en-US" sz="1200" kern="1200" dirty="0">
                <a:solidFill>
                  <a:schemeClr val="tx1"/>
                </a:solidFill>
                <a:effectLst/>
                <a:latin typeface="+mn-lt"/>
                <a:ea typeface="+mn-ea"/>
                <a:cs typeface="+mn-cs"/>
              </a:rPr>
              <a:t>We may be the only one to notice</a:t>
            </a:r>
          </a:p>
          <a:p>
            <a:pPr marL="457200" lvl="2" indent="-171450">
              <a:buFont typeface="Arial" panose="020B0604020202020204" pitchFamily="34" charset="0"/>
              <a:buChar char="•"/>
            </a:pPr>
            <a:r>
              <a:rPr lang="en-US" sz="1200" kern="1200" dirty="0">
                <a:solidFill>
                  <a:schemeClr val="tx1"/>
                </a:solidFill>
                <a:effectLst/>
                <a:latin typeface="+mn-lt"/>
                <a:ea typeface="+mn-ea"/>
                <a:cs typeface="+mn-cs"/>
              </a:rPr>
              <a:t>It takes a lot of bravery to reach out and offer/ get support</a:t>
            </a:r>
          </a:p>
          <a:p>
            <a:pPr marL="457200" lvl="2" indent="-171450">
              <a:buFont typeface="Arial" panose="020B0604020202020204" pitchFamily="34" charset="0"/>
              <a:buChar char="•"/>
            </a:pPr>
            <a:r>
              <a:rPr lang="en-US" sz="1200" kern="1200" dirty="0">
                <a:solidFill>
                  <a:schemeClr val="tx1"/>
                </a:solidFill>
                <a:effectLst/>
                <a:latin typeface="+mn-lt"/>
                <a:ea typeface="+mn-ea"/>
                <a:cs typeface="+mn-cs"/>
              </a:rPr>
              <a:t>If we don’t get support, the person struggling may not get the support they need to stay safe</a:t>
            </a:r>
          </a:p>
          <a:p>
            <a:pPr marL="0" lvl="2" indent="-171450">
              <a:buFont typeface="Arial" panose="020B0604020202020204" pitchFamily="34" charset="0"/>
              <a:buChar char="•"/>
            </a:pPr>
            <a:r>
              <a:rPr lang="en-US" sz="1200" kern="1200" dirty="0">
                <a:solidFill>
                  <a:schemeClr val="tx1"/>
                </a:solidFill>
                <a:effectLst/>
                <a:latin typeface="+mn-lt"/>
                <a:ea typeface="+mn-ea"/>
                <a:cs typeface="+mn-cs"/>
              </a:rPr>
              <a:t>Ask students to get into pairs. Ask them to answer the last 2 questions on the worksheet; let them know they will have 5 mins</a:t>
            </a:r>
          </a:p>
          <a:p>
            <a:pPr marL="0" lvl="2" indent="-171450">
              <a:buFont typeface="Arial" panose="020B0604020202020204" pitchFamily="34" charset="0"/>
              <a:buChar char="•"/>
            </a:pPr>
            <a:r>
              <a:rPr lang="en-US" sz="1200" kern="1200" dirty="0">
                <a:solidFill>
                  <a:schemeClr val="tx1"/>
                </a:solidFill>
                <a:effectLst/>
                <a:latin typeface="+mn-lt"/>
                <a:ea typeface="+mn-ea"/>
                <a:cs typeface="+mn-cs"/>
              </a:rPr>
              <a:t>If students are being chosen to respond with slips of paper, please be sure to hand each pair a number.</a:t>
            </a:r>
          </a:p>
          <a:p>
            <a:pPr marL="0" lvl="2" indent="-171450">
              <a:buFont typeface="Arial" panose="020B0604020202020204" pitchFamily="34" charset="0"/>
              <a:buChar char="•"/>
            </a:pPr>
            <a:r>
              <a:rPr lang="en-US" sz="1200" kern="1200" dirty="0">
                <a:solidFill>
                  <a:schemeClr val="tx1"/>
                </a:solidFill>
                <a:effectLst/>
                <a:latin typeface="+mn-lt"/>
                <a:ea typeface="+mn-ea"/>
                <a:cs typeface="+mn-cs"/>
              </a:rPr>
              <a:t>When students are ready to respond, please pull a number from a basket and ask the pair with the matching number to share their responses</a:t>
            </a:r>
          </a:p>
          <a:p>
            <a:pPr marL="0" lvl="2" indent="-171450">
              <a:buFont typeface="Arial" panose="020B0604020202020204" pitchFamily="34" charset="0"/>
              <a:buChar char="•"/>
            </a:pPr>
            <a:r>
              <a:rPr lang="en-US" sz="1200" kern="1200" dirty="0">
                <a:solidFill>
                  <a:schemeClr val="tx1"/>
                </a:solidFill>
                <a:effectLst/>
                <a:latin typeface="+mn-lt"/>
                <a:ea typeface="+mn-ea"/>
                <a:cs typeface="+mn-cs"/>
              </a:rPr>
              <a:t>ALTERNATIVE If asking each group to give one response or idea, please inform students of this. </a:t>
            </a:r>
          </a:p>
          <a:p>
            <a:pPr marL="457200" lvl="3" indent="-171450">
              <a:buFont typeface="Arial" panose="020B0604020202020204" pitchFamily="34" charset="0"/>
              <a:buChar char="•"/>
            </a:pPr>
            <a:r>
              <a:rPr lang="en-US" sz="1200" kern="1200" dirty="0">
                <a:solidFill>
                  <a:schemeClr val="tx1"/>
                </a:solidFill>
                <a:effectLst/>
                <a:latin typeface="+mn-lt"/>
                <a:ea typeface="+mn-ea"/>
                <a:cs typeface="+mn-cs"/>
              </a:rPr>
              <a:t>When students are ready to respond, please ask each group to share one answer from their discussion</a:t>
            </a:r>
          </a:p>
          <a:p>
            <a:pPr marL="457200" lvl="3" indent="-171450">
              <a:buFont typeface="Arial" panose="020B0604020202020204" pitchFamily="34" charset="0"/>
              <a:buChar char="•"/>
            </a:pPr>
            <a:r>
              <a:rPr lang="en-US" sz="1200" kern="1200" dirty="0">
                <a:solidFill>
                  <a:schemeClr val="tx1"/>
                </a:solidFill>
                <a:effectLst/>
                <a:latin typeface="+mn-lt"/>
                <a:ea typeface="+mn-ea"/>
                <a:cs typeface="+mn-cs"/>
              </a:rPr>
              <a:t>Do you think Jennifer wanted someone to help? Why/ Why not?</a:t>
            </a:r>
          </a:p>
          <a:p>
            <a:pPr marL="457200" lvl="3" indent="-171450">
              <a:buFont typeface="Arial" panose="020B0604020202020204" pitchFamily="34" charset="0"/>
              <a:buChar char="•"/>
            </a:pPr>
            <a:r>
              <a:rPr lang="en-US" sz="1200" kern="1200" dirty="0">
                <a:solidFill>
                  <a:schemeClr val="tx1"/>
                </a:solidFill>
                <a:effectLst/>
                <a:latin typeface="+mn-lt"/>
                <a:ea typeface="+mn-ea"/>
                <a:cs typeface="+mn-cs"/>
              </a:rPr>
              <a:t>Why can it be harmful to joke about suicide?</a:t>
            </a:r>
          </a:p>
          <a:p>
            <a:pPr marL="0" lvl="3" indent="-171450">
              <a:buFont typeface="Arial" panose="020B0604020202020204" pitchFamily="34" charset="0"/>
              <a:buChar char="•"/>
            </a:pPr>
            <a:r>
              <a:rPr lang="en-US" sz="1200" kern="1200" dirty="0">
                <a:solidFill>
                  <a:schemeClr val="tx1"/>
                </a:solidFill>
                <a:effectLst/>
                <a:latin typeface="+mn-lt"/>
                <a:ea typeface="+mn-ea"/>
                <a:cs typeface="+mn-cs"/>
              </a:rPr>
              <a:t>We have learned a lot today about the barriers to getting support for someone who is struggling or thinking of suicide (If number slips were used, please collect for use during another activity)</a:t>
            </a:r>
          </a:p>
          <a:p>
            <a:pPr marL="0" lvl="3" indent="-171450">
              <a:buFont typeface="Arial" panose="020B0604020202020204" pitchFamily="34" charset="0"/>
              <a:buChar char="•"/>
            </a:pPr>
            <a:r>
              <a:rPr lang="en-US" sz="1200" kern="1200" dirty="0">
                <a:solidFill>
                  <a:schemeClr val="tx1"/>
                </a:solidFill>
                <a:effectLst/>
                <a:latin typeface="+mn-lt"/>
                <a:ea typeface="+mn-ea"/>
                <a:cs typeface="+mn-cs"/>
              </a:rPr>
              <a:t>Students will now get a chance to determine when they feel they might reach out for support for someone who is struggling</a:t>
            </a:r>
          </a:p>
          <a:p>
            <a:pPr marL="0" lvl="3" indent="-171450">
              <a:buFont typeface="Arial" panose="020B0604020202020204" pitchFamily="34" charset="0"/>
              <a:buChar char="•"/>
            </a:pPr>
            <a:r>
              <a:rPr lang="en-US" sz="1200" kern="1200" dirty="0">
                <a:solidFill>
                  <a:schemeClr val="tx1"/>
                </a:solidFill>
                <a:effectLst/>
                <a:latin typeface="+mn-lt"/>
                <a:ea typeface="+mn-ea"/>
                <a:cs typeface="+mn-cs"/>
              </a:rPr>
              <a:t>Rating Line Activity</a:t>
            </a:r>
          </a:p>
          <a:p>
            <a:pPr marL="457200" lvl="4" indent="-171450">
              <a:buFont typeface="Arial" panose="020B0604020202020204" pitchFamily="34" charset="0"/>
              <a:buChar char="•"/>
            </a:pPr>
            <a:r>
              <a:rPr lang="en-US" sz="1200" kern="1200" dirty="0">
                <a:solidFill>
                  <a:schemeClr val="tx1"/>
                </a:solidFill>
                <a:effectLst/>
                <a:latin typeface="+mn-lt"/>
                <a:ea typeface="+mn-ea"/>
                <a:cs typeface="+mn-cs"/>
              </a:rPr>
              <a:t>Pass out the Rating Line- Others Worksheet</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Please ask students to take 5 minutes to place the number corresponding to each of the statements on the line depending on how likely they would be to reach out to an adult for support if they noticed a fellow student doing the things mentioned on the sheet</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Group Discussion</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After students have finished their worksheets, ask for students to share where they placed the number for each statement</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Ask students to share what made them place their number where they did</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If students have different thoughts, please encourage them to share their ideas as part of the discussion rather than having it be a debate</a:t>
            </a:r>
          </a:p>
          <a:p>
            <a:pPr marL="0" lvl="2" indent="-171450">
              <a:buFont typeface="Arial" panose="020B0604020202020204" pitchFamily="34" charset="0"/>
              <a:buChar char="•"/>
            </a:pPr>
            <a:r>
              <a:rPr lang="en-US" sz="1200" kern="1200" dirty="0">
                <a:solidFill>
                  <a:schemeClr val="tx1"/>
                </a:solidFill>
                <a:effectLst/>
                <a:latin typeface="+mn-lt"/>
                <a:ea typeface="+mn-ea"/>
                <a:cs typeface="+mn-cs"/>
              </a:rPr>
              <a:t>ALTERNATIVE</a:t>
            </a:r>
          </a:p>
          <a:p>
            <a:pPr marL="457200" lvl="3" indent="-171450">
              <a:buFont typeface="Arial" panose="020B0604020202020204" pitchFamily="34" charset="0"/>
              <a:buChar char="•"/>
            </a:pPr>
            <a:r>
              <a:rPr lang="en-US" sz="1200" kern="1200" dirty="0">
                <a:solidFill>
                  <a:schemeClr val="tx1"/>
                </a:solidFill>
                <a:effectLst/>
                <a:latin typeface="+mn-lt"/>
                <a:ea typeface="+mn-ea"/>
                <a:cs typeface="+mn-cs"/>
              </a:rPr>
              <a:t>After students have finished their worksheets, let them know that one side of the room is designated for  ‘Would Definitely Say Something’ (there could be signs for this if desired) and the other for ‘Would Definitely NOT Say Something’, and that the middle of the room is ‘Somewhere in the middle’. As each statement is made, students will move to the side of the room (or the middle) where they placed the number on their sheet</a:t>
            </a:r>
          </a:p>
          <a:p>
            <a:pPr marL="457200" lvl="3" indent="-171450">
              <a:buFont typeface="Arial" panose="020B0604020202020204" pitchFamily="34" charset="0"/>
              <a:buChar char="•"/>
            </a:pPr>
            <a:r>
              <a:rPr lang="en-US" sz="1200" kern="1200" dirty="0">
                <a:solidFill>
                  <a:schemeClr val="tx1"/>
                </a:solidFill>
                <a:effectLst/>
                <a:latin typeface="+mn-lt"/>
                <a:ea typeface="+mn-ea"/>
                <a:cs typeface="+mn-cs"/>
              </a:rPr>
              <a:t>Ask students to stand and read through each statement. </a:t>
            </a:r>
          </a:p>
          <a:p>
            <a:pPr marL="457200" lvl="3" indent="-171450">
              <a:buFont typeface="Arial" panose="020B0604020202020204" pitchFamily="34" charset="0"/>
              <a:buChar char="•"/>
            </a:pPr>
            <a:r>
              <a:rPr lang="en-US" sz="1200" kern="1200" dirty="0">
                <a:solidFill>
                  <a:schemeClr val="tx1"/>
                </a:solidFill>
                <a:effectLst/>
                <a:latin typeface="+mn-lt"/>
                <a:ea typeface="+mn-ea"/>
                <a:cs typeface="+mn-cs"/>
              </a:rPr>
              <a:t>Ask students to share what made them place their number where they did</a:t>
            </a:r>
          </a:p>
          <a:p>
            <a:pPr marL="457200" lvl="3" indent="-171450">
              <a:buFont typeface="Arial" panose="020B0604020202020204" pitchFamily="34" charset="0"/>
              <a:buChar char="•"/>
            </a:pPr>
            <a:r>
              <a:rPr lang="en-US" sz="1200" kern="1200" dirty="0">
                <a:solidFill>
                  <a:schemeClr val="tx1"/>
                </a:solidFill>
                <a:effectLst/>
                <a:latin typeface="+mn-lt"/>
                <a:ea typeface="+mn-ea"/>
                <a:cs typeface="+mn-cs"/>
              </a:rPr>
              <a:t>If students have different thoughts, please encourage them to share their ideas as part of the discussion rather than having it be a debate</a:t>
            </a:r>
          </a:p>
          <a:p>
            <a:pPr marL="457200" lvl="3" indent="-171450">
              <a:buFont typeface="Arial" panose="020B0604020202020204" pitchFamily="34" charset="0"/>
              <a:buChar char="•"/>
            </a:pPr>
            <a:r>
              <a:rPr lang="en-US" sz="1200" kern="1200" dirty="0">
                <a:solidFill>
                  <a:schemeClr val="tx1"/>
                </a:solidFill>
                <a:effectLst/>
                <a:latin typeface="+mn-lt"/>
                <a:ea typeface="+mn-ea"/>
                <a:cs typeface="+mn-cs"/>
              </a:rPr>
              <a:t>Following the activity, let students know that, while folks have different times they would reach out, there are some that most folks would reach out about. Other things we might not, unless there were several together. </a:t>
            </a:r>
          </a:p>
          <a:p>
            <a:pPr marL="457200" lvl="3" indent="-171450">
              <a:buFont typeface="Arial" panose="020B0604020202020204" pitchFamily="34" charset="0"/>
              <a:buChar char="•"/>
            </a:pPr>
            <a:r>
              <a:rPr lang="en-US" sz="1200" kern="1200" dirty="0">
                <a:solidFill>
                  <a:schemeClr val="tx1"/>
                </a:solidFill>
                <a:effectLst/>
                <a:latin typeface="+mn-lt"/>
                <a:ea typeface="+mn-ea"/>
                <a:cs typeface="+mn-cs"/>
              </a:rPr>
              <a:t>No matter if it is one or many things, please encourage students to reach out for support if anything is making them concerned that a friend might be thinking about suicide</a:t>
            </a:r>
          </a:p>
          <a:p>
            <a:pPr marL="457200" lvl="3" indent="-171450">
              <a:buFont typeface="Arial" panose="020B0604020202020204" pitchFamily="34" charset="0"/>
              <a:buChar char="•"/>
            </a:pPr>
            <a:r>
              <a:rPr lang="en-US" sz="1200" kern="1200" dirty="0">
                <a:solidFill>
                  <a:schemeClr val="tx1"/>
                </a:solidFill>
                <a:effectLst/>
                <a:latin typeface="+mn-lt"/>
                <a:ea typeface="+mn-ea"/>
                <a:cs typeface="+mn-cs"/>
              </a:rPr>
              <a:t>Gut feelings are sometimes the most powerful thing we have, and that is ok!</a:t>
            </a:r>
          </a:p>
          <a:p>
            <a:pPr marL="457200" lvl="3" indent="-171450">
              <a:buFont typeface="Arial" panose="020B0604020202020204" pitchFamily="34" charset="0"/>
              <a:buChar char="•"/>
            </a:pPr>
            <a:r>
              <a:rPr lang="en-US" sz="1200" kern="1200" dirty="0">
                <a:solidFill>
                  <a:schemeClr val="tx1"/>
                </a:solidFill>
                <a:effectLst/>
                <a:latin typeface="+mn-lt"/>
                <a:ea typeface="+mn-ea"/>
                <a:cs typeface="+mn-cs"/>
              </a:rPr>
              <a:t>There are times that, even if we reach out and do all the right things, a person may die by suicide </a:t>
            </a:r>
          </a:p>
          <a:p>
            <a:pPr marL="457200" lvl="3" indent="-171450">
              <a:buFont typeface="Arial" panose="020B0604020202020204" pitchFamily="34" charset="0"/>
              <a:buChar char="•"/>
            </a:pPr>
            <a:r>
              <a:rPr lang="en-US" sz="1200" kern="1200" dirty="0">
                <a:solidFill>
                  <a:schemeClr val="tx1"/>
                </a:solidFill>
                <a:effectLst/>
                <a:latin typeface="+mn-lt"/>
                <a:ea typeface="+mn-ea"/>
                <a:cs typeface="+mn-cs"/>
              </a:rPr>
              <a:t>I am not saying this to stop you from offering support, because doing so in incredibly important. Rather, I am saying it because it is important that you get support if this ever happens to you </a:t>
            </a:r>
          </a:p>
          <a:p>
            <a:pPr marL="457200" lvl="3" indent="-171450">
              <a:buFont typeface="Arial" panose="020B0604020202020204" pitchFamily="34" charset="0"/>
              <a:buChar char="•"/>
            </a:pPr>
            <a:r>
              <a:rPr lang="en-US" sz="1200" kern="1200" dirty="0">
                <a:solidFill>
                  <a:schemeClr val="tx1"/>
                </a:solidFill>
                <a:effectLst/>
                <a:latin typeface="+mn-lt"/>
                <a:ea typeface="+mn-ea"/>
                <a:cs typeface="+mn-cs"/>
              </a:rPr>
              <a:t>The fear that this might happen can be a huge barrier for some folks. </a:t>
            </a:r>
          </a:p>
          <a:p>
            <a:pPr marL="457200" lvl="3" indent="-171450">
              <a:buFont typeface="Arial" panose="020B0604020202020204" pitchFamily="34" charset="0"/>
              <a:buChar char="•"/>
            </a:pPr>
            <a:r>
              <a:rPr lang="en-US" sz="1200" kern="1200" dirty="0">
                <a:solidFill>
                  <a:schemeClr val="tx1"/>
                </a:solidFill>
                <a:effectLst/>
                <a:latin typeface="+mn-lt"/>
                <a:ea typeface="+mn-ea"/>
                <a:cs typeface="+mn-cs"/>
              </a:rPr>
              <a:t>In breaking that barrier, it is incredibly important to remember that showing another person that they are noticed and cared about can be incredibly powerful, and the regret we might feel if we did not offer support is something that would we want to avoid.</a:t>
            </a:r>
          </a:p>
          <a:p>
            <a:pPr marL="1085850" lvl="2"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2000250" lvl="4"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2000250" lvl="4"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2000250" lvl="4"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2000250" lvl="4" indent="-171450">
              <a:buFont typeface="Arial" panose="020B0604020202020204" pitchFamily="34" charset="0"/>
              <a:buChar char="•"/>
            </a:pPr>
            <a:r>
              <a:rPr lang="en-US" sz="1200"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3412731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Ask students if they have any questions or concerns that came up from the previous lesson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conversation today will be about knowing when to reach out for support, and who can be reached out to- both within and outside of school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Remind students that some discussions may be challenging</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Please remind students of self care and support contacts if they need to talk or need support</a:t>
            </a:r>
          </a:p>
          <a:p>
            <a:endParaRPr lang="en-US" dirty="0"/>
          </a:p>
        </p:txBody>
      </p:sp>
      <p:sp>
        <p:nvSpPr>
          <p:cNvPr id="4" name="Slide Number Placeholder 3"/>
          <p:cNvSpPr>
            <a:spLocks noGrp="1"/>
          </p:cNvSpPr>
          <p:nvPr>
            <p:ph type="sldNum" sz="quarter" idx="5"/>
          </p:nvPr>
        </p:nvSpPr>
        <p:spPr/>
        <p:txBody>
          <a:bodyPr/>
          <a:lstStyle/>
          <a:p>
            <a:fld id="{64F7FEAE-4723-47D4-8539-BED21AC9C50C}" type="slidenum">
              <a:rPr lang="en-US" smtClean="0"/>
              <a:t>7</a:t>
            </a:fld>
            <a:endParaRPr lang="en-US"/>
          </a:p>
        </p:txBody>
      </p:sp>
    </p:spTree>
    <p:extLst>
      <p:ext uri="{BB962C8B-B14F-4D97-AF65-F5344CB8AC3E}">
        <p14:creationId xmlns:p14="http://schemas.microsoft.com/office/powerpoint/2010/main" val="3631763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xmlns="" id="{C7574E54-943D-4C8F-B325-393118A9C763}"/>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98F71E3-AD35-4718-8F83-7C854108BA51}" type="slidenum">
              <a:rPr lang="en-US" altLang="en-US" smtClean="0"/>
              <a:pPr>
                <a:spcBef>
                  <a:spcPct val="0"/>
                </a:spcBef>
              </a:pPr>
              <a:t>8</a:t>
            </a:fld>
            <a:endParaRPr lang="en-US" altLang="en-US"/>
          </a:p>
        </p:txBody>
      </p:sp>
      <p:sp>
        <p:nvSpPr>
          <p:cNvPr id="36867" name="Rectangle 2">
            <a:extLst>
              <a:ext uri="{FF2B5EF4-FFF2-40B4-BE49-F238E27FC236}">
                <a16:creationId xmlns:a16="http://schemas.microsoft.com/office/drawing/2014/main" xmlns="" id="{8984E554-D99B-4F67-B2EF-B24C64A20F3E}"/>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xmlns="" id="{70D64102-B5B9-4DCD-9CDF-3A703BF8ADF3}"/>
              </a:ext>
            </a:extLst>
          </p:cNvPr>
          <p:cNvSpPr>
            <a:spLocks noGrp="1" noChangeArrowheads="1"/>
          </p:cNvSpPr>
          <p:nvPr>
            <p:ph type="body" idx="1"/>
          </p:nvPr>
        </p:nvSpPr>
        <p:spPr>
          <a:noFill/>
        </p:spPr>
        <p:txBody>
          <a:bodyPr/>
          <a:lstStyle/>
          <a:p>
            <a:pPr marL="0" lvl="1" indent="-171450">
              <a:buFont typeface="Arial" panose="020B0604020202020204" pitchFamily="34" charset="0"/>
              <a:buChar char="•"/>
            </a:pPr>
            <a:r>
              <a:rPr lang="en-US" sz="1200" kern="1200" dirty="0">
                <a:solidFill>
                  <a:schemeClr val="tx1"/>
                </a:solidFill>
                <a:effectLst/>
                <a:latin typeface="+mn-lt"/>
                <a:ea typeface="+mn-ea"/>
                <a:cs typeface="+mn-cs"/>
              </a:rPr>
              <a:t>There are five steps we can take if we think someone may be thinking of suicide</a:t>
            </a:r>
          </a:p>
          <a:p>
            <a:pPr marL="0" lvl="1" indent="-171450">
              <a:buFont typeface="Arial" panose="020B0604020202020204" pitchFamily="34" charset="0"/>
              <a:buChar char="•"/>
            </a:pPr>
            <a:r>
              <a:rPr lang="en-US" sz="1200" kern="1200" dirty="0">
                <a:solidFill>
                  <a:schemeClr val="tx1"/>
                </a:solidFill>
                <a:effectLst/>
                <a:latin typeface="+mn-lt"/>
                <a:ea typeface="+mn-ea"/>
                <a:cs typeface="+mn-cs"/>
              </a:rPr>
              <a:t>Start a conversation</a:t>
            </a:r>
          </a:p>
          <a:p>
            <a:pPr marL="0" lvl="1" indent="-171450">
              <a:buFont typeface="Arial" panose="020B0604020202020204" pitchFamily="34" charset="0"/>
              <a:buChar char="•"/>
            </a:pPr>
            <a:r>
              <a:rPr lang="en-US" sz="1200" kern="1200" dirty="0">
                <a:solidFill>
                  <a:schemeClr val="tx1"/>
                </a:solidFill>
                <a:effectLst/>
                <a:latin typeface="+mn-lt"/>
                <a:ea typeface="+mn-ea"/>
                <a:cs typeface="+mn-cs"/>
              </a:rPr>
              <a:t>What might we say to start the conversation?</a:t>
            </a:r>
          </a:p>
          <a:p>
            <a:pPr marL="0" lvl="1" indent="-171450">
              <a:buFont typeface="Arial" panose="020B0604020202020204" pitchFamily="34" charset="0"/>
              <a:buChar char="•"/>
            </a:pPr>
            <a:r>
              <a:rPr lang="en-US" sz="1200" kern="1200" dirty="0">
                <a:solidFill>
                  <a:schemeClr val="tx1"/>
                </a:solidFill>
                <a:effectLst/>
                <a:latin typeface="+mn-lt"/>
                <a:ea typeface="+mn-ea"/>
                <a:cs typeface="+mn-cs"/>
              </a:rPr>
              <a:t>Please validate all responses, or redirect if the responses are disrespectful</a:t>
            </a:r>
          </a:p>
          <a:p>
            <a:pPr marL="0" lvl="1" indent="-171450">
              <a:buFont typeface="Arial" panose="020B0604020202020204" pitchFamily="34" charset="0"/>
              <a:buChar char="•"/>
            </a:pPr>
            <a:r>
              <a:rPr lang="en-US" sz="1200" kern="1200" dirty="0">
                <a:solidFill>
                  <a:schemeClr val="tx1"/>
                </a:solidFill>
                <a:effectLst/>
                <a:latin typeface="+mn-lt"/>
                <a:ea typeface="+mn-ea"/>
                <a:cs typeface="+mn-cs"/>
              </a:rPr>
              <a:t>Please be sure the following are included</a:t>
            </a:r>
          </a:p>
          <a:p>
            <a:pPr marL="457200" lvl="2" indent="-171450">
              <a:buFont typeface="Arial" panose="020B0604020202020204" pitchFamily="34" charset="0"/>
              <a:buChar char="•"/>
            </a:pPr>
            <a:r>
              <a:rPr lang="en-US" sz="1200" kern="1200" dirty="0">
                <a:solidFill>
                  <a:schemeClr val="tx1"/>
                </a:solidFill>
                <a:effectLst/>
                <a:latin typeface="+mn-lt"/>
                <a:ea typeface="+mn-ea"/>
                <a:cs typeface="+mn-cs"/>
              </a:rPr>
              <a:t>Let the person know what you noticed</a:t>
            </a:r>
          </a:p>
          <a:p>
            <a:pPr marL="457200" lvl="2" indent="-171450">
              <a:buFont typeface="Arial" panose="020B0604020202020204" pitchFamily="34" charset="0"/>
              <a:buChar char="•"/>
            </a:pPr>
            <a:r>
              <a:rPr lang="en-US" sz="1200" kern="1200" dirty="0">
                <a:solidFill>
                  <a:schemeClr val="tx1"/>
                </a:solidFill>
                <a:effectLst/>
                <a:latin typeface="+mn-lt"/>
                <a:ea typeface="+mn-ea"/>
                <a:cs typeface="+mn-cs"/>
              </a:rPr>
              <a:t>Let them know that you care </a:t>
            </a:r>
          </a:p>
          <a:p>
            <a:pPr marL="457200" lvl="2" indent="-171450">
              <a:buFont typeface="Arial" panose="020B0604020202020204" pitchFamily="34" charset="0"/>
              <a:buChar char="•"/>
            </a:pPr>
            <a:r>
              <a:rPr lang="en-US" sz="1200" kern="1200" dirty="0">
                <a:solidFill>
                  <a:schemeClr val="tx1"/>
                </a:solidFill>
                <a:effectLst/>
                <a:latin typeface="+mn-lt"/>
                <a:ea typeface="+mn-ea"/>
                <a:cs typeface="+mn-cs"/>
              </a:rPr>
              <a:t>Ask the question, ‘Are you thinking about suicide?’</a:t>
            </a:r>
          </a:p>
          <a:p>
            <a:pPr marL="0" lvl="3" indent="-171450">
              <a:buFont typeface="Arial" panose="020B0604020202020204" pitchFamily="34" charset="0"/>
              <a:buChar char="•"/>
            </a:pPr>
            <a:r>
              <a:rPr lang="en-US" sz="1200" kern="1200" dirty="0">
                <a:solidFill>
                  <a:schemeClr val="tx1"/>
                </a:solidFill>
                <a:effectLst/>
                <a:latin typeface="+mn-lt"/>
                <a:ea typeface="+mn-ea"/>
                <a:cs typeface="+mn-cs"/>
              </a:rPr>
              <a:t>What might be important about using the word suicide?</a:t>
            </a:r>
          </a:p>
          <a:p>
            <a:pPr marL="0" lvl="3" indent="-171450">
              <a:buFont typeface="Arial" panose="020B0604020202020204" pitchFamily="34" charset="0"/>
              <a:buChar char="•"/>
            </a:pPr>
            <a:r>
              <a:rPr lang="en-US" sz="1200" kern="1200" dirty="0">
                <a:solidFill>
                  <a:schemeClr val="tx1"/>
                </a:solidFill>
                <a:effectLst/>
                <a:latin typeface="+mn-lt"/>
                <a:ea typeface="+mn-ea"/>
                <a:cs typeface="+mn-cs"/>
              </a:rPr>
              <a:t>Please validate all responses, or redirect if the responses are disrespectful</a:t>
            </a:r>
          </a:p>
          <a:p>
            <a:pPr marL="0" lvl="3" indent="-171450">
              <a:buFont typeface="Arial" panose="020B0604020202020204" pitchFamily="34" charset="0"/>
              <a:buChar char="•"/>
            </a:pPr>
            <a:r>
              <a:rPr lang="en-US" sz="1200" kern="1200" dirty="0">
                <a:solidFill>
                  <a:schemeClr val="tx1"/>
                </a:solidFill>
                <a:effectLst/>
                <a:latin typeface="+mn-lt"/>
                <a:ea typeface="+mn-ea"/>
                <a:cs typeface="+mn-cs"/>
              </a:rPr>
              <a:t>Please validate that using the word can be scary, but it is incredibly important</a:t>
            </a:r>
          </a:p>
          <a:p>
            <a:pPr marL="0" lvl="3" indent="-171450">
              <a:buFont typeface="Arial" panose="020B0604020202020204" pitchFamily="34" charset="0"/>
              <a:buChar char="•"/>
            </a:pPr>
            <a:r>
              <a:rPr lang="en-US" sz="1200" kern="1200" dirty="0">
                <a:solidFill>
                  <a:schemeClr val="tx1"/>
                </a:solidFill>
                <a:effectLst/>
                <a:latin typeface="+mn-lt"/>
                <a:ea typeface="+mn-ea"/>
                <a:cs typeface="+mn-cs"/>
              </a:rPr>
              <a:t>Please be sure the following are included</a:t>
            </a:r>
          </a:p>
          <a:p>
            <a:pPr marL="457200" lvl="4" indent="-171450">
              <a:buFont typeface="Arial" panose="020B0604020202020204" pitchFamily="34" charset="0"/>
              <a:buChar char="•"/>
            </a:pPr>
            <a:r>
              <a:rPr lang="en-US" sz="1200" kern="1200" dirty="0">
                <a:solidFill>
                  <a:schemeClr val="tx1"/>
                </a:solidFill>
                <a:effectLst/>
                <a:latin typeface="+mn-lt"/>
                <a:ea typeface="+mn-ea"/>
                <a:cs typeface="+mn-cs"/>
              </a:rPr>
              <a:t>If we do not use the word suicide, the person might not know that is what we mean</a:t>
            </a:r>
          </a:p>
          <a:p>
            <a:pPr marL="457200" lvl="4" indent="-171450">
              <a:buFont typeface="Arial" panose="020B0604020202020204" pitchFamily="34" charset="0"/>
              <a:buChar char="•"/>
            </a:pPr>
            <a:r>
              <a:rPr lang="en-US" sz="1200" kern="1200" dirty="0">
                <a:solidFill>
                  <a:schemeClr val="tx1"/>
                </a:solidFill>
                <a:effectLst/>
                <a:latin typeface="+mn-lt"/>
                <a:ea typeface="+mn-ea"/>
                <a:cs typeface="+mn-cs"/>
              </a:rPr>
              <a:t>When we use the word suicide, we are showing that we respect the seriousness of the situation</a:t>
            </a:r>
          </a:p>
          <a:p>
            <a:pPr marL="457200" lvl="4" indent="-171450">
              <a:buFont typeface="Arial" panose="020B0604020202020204" pitchFamily="34" charset="0"/>
              <a:buChar char="•"/>
            </a:pPr>
            <a:r>
              <a:rPr lang="en-US" sz="1200" kern="1200" dirty="0">
                <a:solidFill>
                  <a:schemeClr val="tx1"/>
                </a:solidFill>
                <a:effectLst/>
                <a:latin typeface="+mn-lt"/>
                <a:ea typeface="+mn-ea"/>
                <a:cs typeface="+mn-cs"/>
              </a:rPr>
              <a:t>When we use the word suicide, we are letting the person know that we are willing to talk about a really intense subject</a:t>
            </a:r>
          </a:p>
          <a:p>
            <a:pPr marL="0" lvl="3" indent="-171450">
              <a:buFont typeface="Arial" panose="020B0604020202020204" pitchFamily="34" charset="0"/>
              <a:buChar char="•"/>
            </a:pPr>
            <a:r>
              <a:rPr lang="en-US" sz="1200" kern="1200" dirty="0">
                <a:solidFill>
                  <a:schemeClr val="tx1"/>
                </a:solidFill>
                <a:effectLst/>
                <a:latin typeface="+mn-lt"/>
                <a:ea typeface="+mn-ea"/>
                <a:cs typeface="+mn-cs"/>
              </a:rPr>
              <a:t>Where might be best to have this conversation?</a:t>
            </a:r>
          </a:p>
          <a:p>
            <a:pPr marL="0" lvl="3" indent="-171450">
              <a:buFont typeface="Arial" panose="020B0604020202020204" pitchFamily="34" charset="0"/>
              <a:buChar char="•"/>
            </a:pPr>
            <a:r>
              <a:rPr lang="en-US" sz="1200" kern="1200" dirty="0">
                <a:solidFill>
                  <a:schemeClr val="tx1"/>
                </a:solidFill>
                <a:effectLst/>
                <a:latin typeface="+mn-lt"/>
                <a:ea typeface="+mn-ea"/>
                <a:cs typeface="+mn-cs"/>
              </a:rPr>
              <a:t>Please validate all responses, or redirect if the responses are disrespectful</a:t>
            </a:r>
          </a:p>
          <a:p>
            <a:pPr marL="0" lvl="3" indent="-171450">
              <a:buFont typeface="Arial" panose="020B0604020202020204" pitchFamily="34" charset="0"/>
              <a:buChar char="•"/>
            </a:pPr>
            <a:r>
              <a:rPr lang="en-US" sz="1200" kern="1200" dirty="0">
                <a:solidFill>
                  <a:schemeClr val="tx1"/>
                </a:solidFill>
                <a:effectLst/>
                <a:latin typeface="+mn-lt"/>
                <a:ea typeface="+mn-ea"/>
                <a:cs typeface="+mn-cs"/>
              </a:rPr>
              <a:t>Please be sure the following are included</a:t>
            </a:r>
          </a:p>
          <a:p>
            <a:pPr marL="457200" lvl="4" indent="-171450">
              <a:buFont typeface="Arial" panose="020B0604020202020204" pitchFamily="34" charset="0"/>
              <a:buChar char="•"/>
            </a:pPr>
            <a:r>
              <a:rPr lang="en-US" sz="1200" kern="1200" dirty="0">
                <a:solidFill>
                  <a:schemeClr val="tx1"/>
                </a:solidFill>
                <a:effectLst/>
                <a:latin typeface="+mn-lt"/>
                <a:ea typeface="+mn-ea"/>
                <a:cs typeface="+mn-cs"/>
              </a:rPr>
              <a:t>In a quiet, non crowded space</a:t>
            </a:r>
          </a:p>
          <a:p>
            <a:pPr marL="457200" lvl="4" indent="-171450">
              <a:buFont typeface="Arial" panose="020B0604020202020204" pitchFamily="34" charset="0"/>
              <a:buChar char="•"/>
            </a:pPr>
            <a:r>
              <a:rPr lang="en-US" sz="1200" kern="1200" dirty="0">
                <a:solidFill>
                  <a:schemeClr val="tx1"/>
                </a:solidFill>
                <a:effectLst/>
                <a:latin typeface="+mn-lt"/>
                <a:ea typeface="+mn-ea"/>
                <a:cs typeface="+mn-cs"/>
              </a:rPr>
              <a:t>In a space where the person feels comfortable</a:t>
            </a:r>
          </a:p>
          <a:p>
            <a:pPr marL="0" lvl="3" indent="-171450">
              <a:buFont typeface="Arial" panose="020B0604020202020204" pitchFamily="34" charset="0"/>
              <a:buChar char="•"/>
            </a:pPr>
            <a:r>
              <a:rPr lang="en-US" sz="1200" kern="1200" dirty="0">
                <a:solidFill>
                  <a:schemeClr val="tx1"/>
                </a:solidFill>
                <a:effectLst/>
                <a:latin typeface="+mn-lt"/>
                <a:ea typeface="+mn-ea"/>
                <a:cs typeface="+mn-cs"/>
              </a:rPr>
              <a:t>We will be talking about what to do if someone says ‘no’, but we are still worried about them during class tomorrow</a:t>
            </a:r>
          </a:p>
          <a:p>
            <a:pPr marL="0" lvl="3" indent="-171450">
              <a:buFont typeface="Arial" panose="020B0604020202020204" pitchFamily="34" charset="0"/>
              <a:buChar char="•"/>
            </a:pPr>
            <a:r>
              <a:rPr lang="en-US" sz="1200" kern="1200" dirty="0">
                <a:solidFill>
                  <a:schemeClr val="tx1"/>
                </a:solidFill>
                <a:effectLst/>
                <a:latin typeface="+mn-lt"/>
                <a:ea typeface="+mn-ea"/>
                <a:cs typeface="+mn-cs"/>
              </a:rPr>
              <a:t>If yes, please stay with the person until you are able to get more support for them</a:t>
            </a:r>
          </a:p>
          <a:p>
            <a:pPr marL="0" lvl="3" indent="-171450">
              <a:buFont typeface="Arial" panose="020B0604020202020204" pitchFamily="34" charset="0"/>
              <a:buChar char="•"/>
            </a:pPr>
            <a:r>
              <a:rPr lang="en-US" sz="1200" kern="1200" dirty="0">
                <a:solidFill>
                  <a:schemeClr val="tx1"/>
                </a:solidFill>
                <a:effectLst/>
                <a:latin typeface="+mn-lt"/>
                <a:ea typeface="+mn-ea"/>
                <a:cs typeface="+mn-cs"/>
              </a:rPr>
              <a:t>Why is this so important?</a:t>
            </a:r>
          </a:p>
          <a:p>
            <a:pPr marL="0" lvl="3" indent="-171450">
              <a:buFont typeface="Arial" panose="020B0604020202020204" pitchFamily="34" charset="0"/>
              <a:buChar char="•"/>
            </a:pPr>
            <a:r>
              <a:rPr lang="en-US" sz="1200" kern="1200" dirty="0">
                <a:solidFill>
                  <a:schemeClr val="tx1"/>
                </a:solidFill>
                <a:effectLst/>
                <a:latin typeface="+mn-lt"/>
                <a:ea typeface="+mn-ea"/>
                <a:cs typeface="+mn-cs"/>
              </a:rPr>
              <a:t>Please validate all responses, or redirect if the responses are disrespectful</a:t>
            </a:r>
          </a:p>
          <a:p>
            <a:pPr marL="0" lvl="3" indent="-171450">
              <a:buFont typeface="Arial" panose="020B0604020202020204" pitchFamily="34" charset="0"/>
              <a:buChar char="•"/>
            </a:pPr>
            <a:r>
              <a:rPr lang="en-US" sz="1200" kern="1200" dirty="0">
                <a:solidFill>
                  <a:schemeClr val="tx1"/>
                </a:solidFill>
                <a:effectLst/>
                <a:latin typeface="+mn-lt"/>
                <a:ea typeface="+mn-ea"/>
                <a:cs typeface="+mn-cs"/>
              </a:rPr>
              <a:t>Please be sure the following are included</a:t>
            </a:r>
          </a:p>
          <a:p>
            <a:pPr marL="457200" lvl="4" indent="-171450">
              <a:buFont typeface="Arial" panose="020B0604020202020204" pitchFamily="34" charset="0"/>
              <a:buChar char="•"/>
            </a:pPr>
            <a:r>
              <a:rPr lang="en-US" sz="1200" kern="1200" dirty="0">
                <a:solidFill>
                  <a:schemeClr val="tx1"/>
                </a:solidFill>
                <a:effectLst/>
                <a:latin typeface="+mn-lt"/>
                <a:ea typeface="+mn-ea"/>
                <a:cs typeface="+mn-cs"/>
              </a:rPr>
              <a:t>It is important the person is able to stay safe until support can be reached</a:t>
            </a:r>
          </a:p>
          <a:p>
            <a:pPr marL="457200" lvl="4" indent="-171450">
              <a:buFont typeface="Arial" panose="020B0604020202020204" pitchFamily="34" charset="0"/>
              <a:buChar char="•"/>
            </a:pPr>
            <a:r>
              <a:rPr lang="en-US" sz="1200" kern="1200" dirty="0">
                <a:solidFill>
                  <a:schemeClr val="tx1"/>
                </a:solidFill>
                <a:effectLst/>
                <a:latin typeface="+mn-lt"/>
                <a:ea typeface="+mn-ea"/>
                <a:cs typeface="+mn-cs"/>
              </a:rPr>
              <a:t>If we leave immediately, the person may feel dismissed or as if they scared us away</a:t>
            </a:r>
          </a:p>
          <a:p>
            <a:pPr marL="457200" lvl="3" indent="-171450">
              <a:buFont typeface="Arial" panose="020B0604020202020204" pitchFamily="34" charset="0"/>
              <a:buChar char="•"/>
            </a:pPr>
            <a:r>
              <a:rPr lang="en-US" sz="1200" kern="1200" dirty="0">
                <a:solidFill>
                  <a:schemeClr val="tx1"/>
                </a:solidFill>
                <a:effectLst/>
                <a:latin typeface="+mn-lt"/>
                <a:ea typeface="+mn-ea"/>
                <a:cs typeface="+mn-cs"/>
              </a:rPr>
              <a:t>Let the person know you care and are there for them. While it may be tempting, try to avoid offering advice</a:t>
            </a:r>
          </a:p>
          <a:p>
            <a:pPr marL="0" lvl="3" indent="-171450">
              <a:buFont typeface="Arial" panose="020B0604020202020204" pitchFamily="34" charset="0"/>
              <a:buChar char="•"/>
            </a:pPr>
            <a:r>
              <a:rPr lang="en-US" sz="1200" kern="1200" dirty="0">
                <a:solidFill>
                  <a:schemeClr val="tx1"/>
                </a:solidFill>
                <a:effectLst/>
                <a:latin typeface="+mn-lt"/>
                <a:ea typeface="+mn-ea"/>
                <a:cs typeface="+mn-cs"/>
              </a:rPr>
              <a:t>What might we say to show that we care?</a:t>
            </a:r>
          </a:p>
          <a:p>
            <a:pPr marL="0" lvl="3" indent="-171450">
              <a:buFont typeface="Arial" panose="020B0604020202020204" pitchFamily="34" charset="0"/>
              <a:buChar char="•"/>
            </a:pPr>
            <a:r>
              <a:rPr lang="en-US" sz="1200" kern="1200" dirty="0">
                <a:solidFill>
                  <a:schemeClr val="tx1"/>
                </a:solidFill>
                <a:effectLst/>
                <a:latin typeface="+mn-lt"/>
                <a:ea typeface="+mn-ea"/>
                <a:cs typeface="+mn-cs"/>
              </a:rPr>
              <a:t>Please validate all responses, or redirect if the responses are disrespectful</a:t>
            </a:r>
          </a:p>
          <a:p>
            <a:pPr marL="0" lvl="3" indent="-171450">
              <a:buFont typeface="Arial" panose="020B0604020202020204" pitchFamily="34" charset="0"/>
              <a:buChar char="•"/>
            </a:pPr>
            <a:r>
              <a:rPr lang="en-US" sz="1200" kern="1200" dirty="0">
                <a:solidFill>
                  <a:schemeClr val="tx1"/>
                </a:solidFill>
                <a:effectLst/>
                <a:latin typeface="+mn-lt"/>
                <a:ea typeface="+mn-ea"/>
                <a:cs typeface="+mn-cs"/>
              </a:rPr>
              <a:t>Please be sure the following are included</a:t>
            </a:r>
          </a:p>
          <a:p>
            <a:pPr marL="457200" lvl="4" indent="-171450">
              <a:buFont typeface="Arial" panose="020B0604020202020204" pitchFamily="34" charset="0"/>
              <a:buChar char="•"/>
            </a:pPr>
            <a:r>
              <a:rPr lang="en-US" sz="1200" kern="1200" dirty="0">
                <a:solidFill>
                  <a:schemeClr val="tx1"/>
                </a:solidFill>
                <a:effectLst/>
                <a:latin typeface="+mn-lt"/>
                <a:ea typeface="+mn-ea"/>
                <a:cs typeface="+mn-cs"/>
              </a:rPr>
              <a:t>I’m here for you</a:t>
            </a:r>
          </a:p>
          <a:p>
            <a:pPr marL="457200" lvl="4" indent="-171450">
              <a:buFont typeface="Arial" panose="020B0604020202020204" pitchFamily="34" charset="0"/>
              <a:buChar char="•"/>
            </a:pPr>
            <a:r>
              <a:rPr lang="en-US" sz="1200" kern="1200" dirty="0">
                <a:solidFill>
                  <a:schemeClr val="tx1"/>
                </a:solidFill>
                <a:effectLst/>
                <a:latin typeface="+mn-lt"/>
                <a:ea typeface="+mn-ea"/>
                <a:cs typeface="+mn-cs"/>
              </a:rPr>
              <a:t>I’m so glad you told me</a:t>
            </a:r>
          </a:p>
          <a:p>
            <a:pPr marL="457200" lvl="4" indent="-171450">
              <a:buFont typeface="Arial" panose="020B0604020202020204" pitchFamily="34" charset="0"/>
              <a:buChar char="•"/>
            </a:pPr>
            <a:r>
              <a:rPr lang="en-US" sz="1200" kern="1200" dirty="0">
                <a:solidFill>
                  <a:schemeClr val="tx1"/>
                </a:solidFill>
                <a:effectLst/>
                <a:latin typeface="+mn-lt"/>
                <a:ea typeface="+mn-ea"/>
                <a:cs typeface="+mn-cs"/>
              </a:rPr>
              <a:t>I can hear you are in a lot of pain</a:t>
            </a:r>
          </a:p>
          <a:p>
            <a:pPr marL="457200" lvl="4" indent="-171450">
              <a:buFont typeface="Arial" panose="020B0604020202020204" pitchFamily="34" charset="0"/>
              <a:buChar char="•"/>
            </a:pPr>
            <a:r>
              <a:rPr lang="en-US" sz="1200" kern="1200" dirty="0">
                <a:solidFill>
                  <a:schemeClr val="tx1"/>
                </a:solidFill>
                <a:effectLst/>
                <a:latin typeface="+mn-lt"/>
                <a:ea typeface="+mn-ea"/>
                <a:cs typeface="+mn-cs"/>
              </a:rPr>
              <a:t>Please see handout for others</a:t>
            </a:r>
          </a:p>
          <a:p>
            <a:pPr marL="0" lvl="3" indent="-171450">
              <a:buFont typeface="Arial" panose="020B0604020202020204" pitchFamily="34" charset="0"/>
              <a:buChar char="•"/>
            </a:pPr>
            <a:r>
              <a:rPr lang="en-US" sz="1200" kern="1200" dirty="0">
                <a:solidFill>
                  <a:schemeClr val="tx1"/>
                </a:solidFill>
                <a:effectLst/>
                <a:latin typeface="+mn-lt"/>
                <a:ea typeface="+mn-ea"/>
                <a:cs typeface="+mn-cs"/>
              </a:rPr>
              <a:t>Why might offering advice not be helpful?</a:t>
            </a:r>
          </a:p>
          <a:p>
            <a:pPr marL="0" lvl="3" indent="-171450">
              <a:buFont typeface="Arial" panose="020B0604020202020204" pitchFamily="34" charset="0"/>
              <a:buChar char="•"/>
            </a:pPr>
            <a:r>
              <a:rPr lang="en-US" sz="1200" kern="1200" dirty="0">
                <a:solidFill>
                  <a:schemeClr val="tx1"/>
                </a:solidFill>
                <a:effectLst/>
                <a:latin typeface="+mn-lt"/>
                <a:ea typeface="+mn-ea"/>
                <a:cs typeface="+mn-cs"/>
              </a:rPr>
              <a:t>Please validate all responses, or redirect if the responses are disrespectful</a:t>
            </a:r>
          </a:p>
          <a:p>
            <a:pPr marL="0" lvl="3" indent="-171450">
              <a:buFont typeface="Arial" panose="020B0604020202020204" pitchFamily="34" charset="0"/>
              <a:buChar char="•"/>
            </a:pPr>
            <a:r>
              <a:rPr lang="en-US" sz="1200" kern="1200" dirty="0">
                <a:solidFill>
                  <a:schemeClr val="tx1"/>
                </a:solidFill>
                <a:effectLst/>
                <a:latin typeface="+mn-lt"/>
                <a:ea typeface="+mn-ea"/>
                <a:cs typeface="+mn-cs"/>
              </a:rPr>
              <a:t>Please be sure the following are included</a:t>
            </a:r>
          </a:p>
          <a:p>
            <a:pPr marL="457200" lvl="4" indent="-171450">
              <a:buFont typeface="Arial" panose="020B0604020202020204" pitchFamily="34" charset="0"/>
              <a:buChar char="•"/>
            </a:pPr>
            <a:r>
              <a:rPr lang="en-US" sz="1200" kern="1200" dirty="0">
                <a:solidFill>
                  <a:schemeClr val="tx1"/>
                </a:solidFill>
                <a:effectLst/>
                <a:latin typeface="+mn-lt"/>
                <a:ea typeface="+mn-ea"/>
                <a:cs typeface="+mn-cs"/>
              </a:rPr>
              <a:t>When someone is feeling stuck, advice can seem dismissive</a:t>
            </a:r>
          </a:p>
          <a:p>
            <a:pPr marL="457200" lvl="4" indent="-171450">
              <a:buFont typeface="Arial" panose="020B0604020202020204" pitchFamily="34" charset="0"/>
              <a:buChar char="•"/>
            </a:pPr>
            <a:r>
              <a:rPr lang="en-US" sz="1200" kern="1200" dirty="0">
                <a:solidFill>
                  <a:schemeClr val="tx1"/>
                </a:solidFill>
                <a:effectLst/>
                <a:latin typeface="+mn-lt"/>
                <a:ea typeface="+mn-ea"/>
                <a:cs typeface="+mn-cs"/>
              </a:rPr>
              <a:t>It might make someone feel like you think they are not able to solve their own problems</a:t>
            </a:r>
          </a:p>
          <a:p>
            <a:pPr marL="457200" lvl="4" indent="-171450">
              <a:buFont typeface="Arial" panose="020B0604020202020204" pitchFamily="34" charset="0"/>
              <a:buChar char="•"/>
            </a:pPr>
            <a:r>
              <a:rPr lang="en-US" sz="1200" kern="1200" dirty="0">
                <a:solidFill>
                  <a:schemeClr val="tx1"/>
                </a:solidFill>
                <a:effectLst/>
                <a:latin typeface="+mn-lt"/>
                <a:ea typeface="+mn-ea"/>
                <a:cs typeface="+mn-cs"/>
              </a:rPr>
              <a:t>We don’t know what might be best for someone else</a:t>
            </a:r>
          </a:p>
          <a:p>
            <a:pPr marL="0" lvl="2" indent="-171450">
              <a:buFont typeface="Arial" panose="020B0604020202020204" pitchFamily="34" charset="0"/>
              <a:buChar char="•"/>
            </a:pPr>
            <a:r>
              <a:rPr lang="en-US" sz="1200" kern="1200" dirty="0">
                <a:solidFill>
                  <a:schemeClr val="tx1"/>
                </a:solidFill>
                <a:effectLst/>
                <a:latin typeface="+mn-lt"/>
                <a:ea typeface="+mn-ea"/>
                <a:cs typeface="+mn-cs"/>
              </a:rPr>
              <a:t>Accompany your friend to the suicide safety contact or counselor at your school, or contact them and have them come to you if that would be easier for your friend. </a:t>
            </a:r>
          </a:p>
          <a:p>
            <a:pPr marL="0" lvl="2" indent="-171450">
              <a:buFont typeface="Arial" panose="020B0604020202020204" pitchFamily="34" charset="0"/>
              <a:buChar char="•"/>
            </a:pPr>
            <a:r>
              <a:rPr lang="en-US" sz="1200" kern="1200" dirty="0">
                <a:solidFill>
                  <a:schemeClr val="tx1"/>
                </a:solidFill>
                <a:effectLst/>
                <a:latin typeface="+mn-lt"/>
                <a:ea typeface="+mn-ea"/>
                <a:cs typeface="+mn-cs"/>
              </a:rPr>
              <a:t>Why is this step so important?</a:t>
            </a:r>
          </a:p>
          <a:p>
            <a:pPr marL="0" lvl="2" indent="-171450">
              <a:buFont typeface="Arial" panose="020B0604020202020204" pitchFamily="34" charset="0"/>
              <a:buChar char="•"/>
            </a:pPr>
            <a:r>
              <a:rPr lang="en-US" sz="1200" kern="1200" dirty="0">
                <a:solidFill>
                  <a:schemeClr val="tx1"/>
                </a:solidFill>
                <a:effectLst/>
                <a:latin typeface="+mn-lt"/>
                <a:ea typeface="+mn-ea"/>
                <a:cs typeface="+mn-cs"/>
              </a:rPr>
              <a:t>Please validate all responses, or redirect if the responses are disrespectful</a:t>
            </a:r>
          </a:p>
          <a:p>
            <a:pPr marL="0" lvl="2" indent="-171450">
              <a:buFont typeface="Arial" panose="020B0604020202020204" pitchFamily="34" charset="0"/>
              <a:buChar char="•"/>
            </a:pPr>
            <a:r>
              <a:rPr lang="en-US" sz="1200" kern="1200" dirty="0">
                <a:solidFill>
                  <a:schemeClr val="tx1"/>
                </a:solidFill>
                <a:effectLst/>
                <a:latin typeface="+mn-lt"/>
                <a:ea typeface="+mn-ea"/>
                <a:cs typeface="+mn-cs"/>
              </a:rPr>
              <a:t>Please be sure the following are included</a:t>
            </a:r>
          </a:p>
          <a:p>
            <a:pPr marL="457200" lvl="3" indent="-171450">
              <a:buFont typeface="Arial" panose="020B0604020202020204" pitchFamily="34" charset="0"/>
              <a:buChar char="•"/>
            </a:pPr>
            <a:r>
              <a:rPr lang="en-US" sz="1200" kern="1200" dirty="0">
                <a:solidFill>
                  <a:schemeClr val="tx1"/>
                </a:solidFill>
                <a:effectLst/>
                <a:latin typeface="+mn-lt"/>
                <a:ea typeface="+mn-ea"/>
                <a:cs typeface="+mn-cs"/>
              </a:rPr>
              <a:t>It is vital that a person thinking of suicide gets support to be safe</a:t>
            </a:r>
          </a:p>
          <a:p>
            <a:pPr marL="457200" lvl="3" indent="-171450">
              <a:buFont typeface="Arial" panose="020B0604020202020204" pitchFamily="34" charset="0"/>
              <a:buChar char="•"/>
            </a:pPr>
            <a:r>
              <a:rPr lang="en-US" sz="1200" kern="1200" dirty="0">
                <a:solidFill>
                  <a:schemeClr val="tx1"/>
                </a:solidFill>
                <a:effectLst/>
                <a:latin typeface="+mn-lt"/>
                <a:ea typeface="+mn-ea"/>
                <a:cs typeface="+mn-cs"/>
              </a:rPr>
              <a:t>If you are able to go with your friend, is reinforces your caring and commitment to their safety</a:t>
            </a:r>
          </a:p>
          <a:p>
            <a:pPr marL="457200" lvl="3" indent="-171450">
              <a:buFont typeface="Arial" panose="020B0604020202020204" pitchFamily="34" charset="0"/>
              <a:buChar char="•"/>
            </a:pPr>
            <a:r>
              <a:rPr lang="en-US" sz="1200" kern="1200" dirty="0">
                <a:solidFill>
                  <a:schemeClr val="tx1"/>
                </a:solidFill>
                <a:effectLst/>
                <a:latin typeface="+mn-lt"/>
                <a:ea typeface="+mn-ea"/>
                <a:cs typeface="+mn-cs"/>
              </a:rPr>
              <a:t>If the person refuses to go with us or leaves, please contact an adult immediately </a:t>
            </a:r>
          </a:p>
          <a:p>
            <a:pPr marL="0" lvl="1" indent="-171450">
              <a:buFont typeface="Arial" panose="020B0604020202020204" pitchFamily="34" charset="0"/>
              <a:buChar char="•"/>
            </a:pPr>
            <a:r>
              <a:rPr lang="en-US" sz="1200" kern="1200" dirty="0">
                <a:solidFill>
                  <a:schemeClr val="tx1"/>
                </a:solidFill>
                <a:effectLst/>
                <a:latin typeface="+mn-lt"/>
                <a:ea typeface="+mn-ea"/>
                <a:cs typeface="+mn-cs"/>
              </a:rPr>
              <a:t>Please pass out the handout ‘How to Help’</a:t>
            </a:r>
          </a:p>
          <a:p>
            <a:pPr marL="457200" lvl="2" indent="-171450">
              <a:buFont typeface="Arial" panose="020B0604020202020204" pitchFamily="34" charset="0"/>
              <a:buChar char="•"/>
            </a:pPr>
            <a:r>
              <a:rPr lang="en-US" sz="1200" kern="1200" dirty="0">
                <a:solidFill>
                  <a:schemeClr val="tx1"/>
                </a:solidFill>
                <a:effectLst/>
                <a:latin typeface="+mn-lt"/>
                <a:ea typeface="+mn-ea"/>
                <a:cs typeface="+mn-cs"/>
              </a:rPr>
              <a:t>Here are some more ideas on what to say when we are talking to someone about their thoughts of suicide </a:t>
            </a:r>
          </a:p>
          <a:p>
            <a:pPr marL="457200" lvl="2" indent="-171450">
              <a:buFont typeface="Arial" panose="020B0604020202020204" pitchFamily="34" charset="0"/>
              <a:buChar char="•"/>
            </a:pPr>
            <a:r>
              <a:rPr lang="en-US" sz="1200" kern="1200" dirty="0">
                <a:solidFill>
                  <a:schemeClr val="tx1"/>
                </a:solidFill>
                <a:effectLst/>
                <a:latin typeface="+mn-lt"/>
                <a:ea typeface="+mn-ea"/>
                <a:cs typeface="+mn-cs"/>
              </a:rPr>
              <a:t>In the next class, we will talking about helping someone who is refusing support</a:t>
            </a:r>
          </a:p>
          <a:p>
            <a:pPr marL="174982" indent="-174982">
              <a:buFont typeface="Arial" panose="020B0604020202020204" pitchFamily="34" charset="0"/>
              <a:buChar char="•"/>
            </a:pPr>
            <a:endParaRPr lang="en-US" altLang="en-US" i="0" dirty="0"/>
          </a:p>
        </p:txBody>
      </p:sp>
    </p:spTree>
    <p:extLst>
      <p:ext uri="{BB962C8B-B14F-4D97-AF65-F5344CB8AC3E}">
        <p14:creationId xmlns:p14="http://schemas.microsoft.com/office/powerpoint/2010/main" val="2279117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xmlns="" id="{6A343A21-CD48-4A3F-BAA2-9AF9CC2DB2BF}"/>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972B085-8934-4806-9336-A0B8930D34A7}" type="slidenum">
              <a:rPr lang="en-US" altLang="en-US" smtClean="0"/>
              <a:pPr>
                <a:spcBef>
                  <a:spcPct val="0"/>
                </a:spcBef>
              </a:pPr>
              <a:t>9</a:t>
            </a:fld>
            <a:endParaRPr lang="en-US" altLang="en-US"/>
          </a:p>
        </p:txBody>
      </p:sp>
      <p:sp>
        <p:nvSpPr>
          <p:cNvPr id="38915" name="Rectangle 2">
            <a:extLst>
              <a:ext uri="{FF2B5EF4-FFF2-40B4-BE49-F238E27FC236}">
                <a16:creationId xmlns:a16="http://schemas.microsoft.com/office/drawing/2014/main" xmlns="" id="{0167905D-8A4F-466C-90DA-5A7762BBC462}"/>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xmlns="" id="{ED450193-E878-4B06-B991-A9979AB21598}"/>
              </a:ext>
            </a:extLst>
          </p:cNvPr>
          <p:cNvSpPr>
            <a:spLocks noGrp="1" noChangeArrowheads="1"/>
          </p:cNvSpPr>
          <p:nvPr>
            <p:ph type="body" idx="1"/>
          </p:nvPr>
        </p:nvSpPr>
        <p:spPr>
          <a:noFill/>
        </p:spPr>
        <p:txBody>
          <a:bodyPr/>
          <a:lstStyle/>
          <a:p>
            <a:pPr marL="0" lvl="1" indent="-171450">
              <a:buFont typeface="Arial" panose="020B0604020202020204" pitchFamily="34" charset="0"/>
              <a:buChar char="•"/>
            </a:pPr>
            <a:r>
              <a:rPr lang="en-US" sz="1200" kern="1200" dirty="0">
                <a:solidFill>
                  <a:schemeClr val="tx1"/>
                </a:solidFill>
                <a:effectLst/>
                <a:latin typeface="+mn-lt"/>
                <a:ea typeface="+mn-ea"/>
                <a:cs typeface="+mn-cs"/>
              </a:rPr>
              <a:t>We have mentioned that there is a suicide safety contact we can get support from throughout this lesson</a:t>
            </a:r>
          </a:p>
          <a:p>
            <a:pPr marL="0" lvl="1" indent="-171450">
              <a:buFont typeface="Arial" panose="020B0604020202020204" pitchFamily="34" charset="0"/>
              <a:buChar char="•"/>
            </a:pPr>
            <a:r>
              <a:rPr lang="en-US" sz="1200" kern="1200" dirty="0">
                <a:solidFill>
                  <a:schemeClr val="tx1"/>
                </a:solidFill>
                <a:effectLst/>
                <a:latin typeface="+mn-lt"/>
                <a:ea typeface="+mn-ea"/>
                <a:cs typeface="+mn-cs"/>
              </a:rPr>
              <a:t>While all staff have some training, these people have been through extra training and are able to best support someone who is thinking about suicide</a:t>
            </a:r>
          </a:p>
          <a:p>
            <a:pPr marL="457200" lvl="2" indent="-171450">
              <a:buFont typeface="Arial" panose="020B0604020202020204" pitchFamily="34" charset="0"/>
              <a:buChar char="•"/>
            </a:pPr>
            <a:r>
              <a:rPr lang="en-US" sz="1200" kern="1200" dirty="0">
                <a:solidFill>
                  <a:schemeClr val="tx1"/>
                </a:solidFill>
                <a:effectLst/>
                <a:latin typeface="+mn-lt"/>
                <a:ea typeface="+mn-ea"/>
                <a:cs typeface="+mn-cs"/>
              </a:rPr>
              <a:t>These folks are able to offer support to anyone having thoughts of suicide, whether that person be a friend or yourself</a:t>
            </a:r>
          </a:p>
          <a:p>
            <a:pPr marL="457200" lvl="2" indent="-171450">
              <a:buFont typeface="Arial" panose="020B0604020202020204" pitchFamily="34" charset="0"/>
              <a:buChar char="•"/>
            </a:pPr>
            <a:r>
              <a:rPr lang="en-US" sz="1200" kern="1200" dirty="0">
                <a:solidFill>
                  <a:schemeClr val="tx1"/>
                </a:solidFill>
                <a:effectLst/>
                <a:latin typeface="+mn-lt"/>
                <a:ea typeface="+mn-ea"/>
                <a:cs typeface="+mn-cs"/>
              </a:rPr>
              <a:t>There are folks in our lives, like friends and teachers, who are able to offer support, but may not have the training to help a person to be safe if they are having thoughts of suicide. </a:t>
            </a:r>
          </a:p>
          <a:p>
            <a:pPr marL="457200" lvl="2" indent="-171450">
              <a:buFont typeface="Arial" panose="020B0604020202020204" pitchFamily="34" charset="0"/>
              <a:buChar char="•"/>
            </a:pPr>
            <a:r>
              <a:rPr lang="en-US" sz="1200" kern="1200" dirty="0">
                <a:solidFill>
                  <a:schemeClr val="tx1"/>
                </a:solidFill>
                <a:effectLst/>
                <a:latin typeface="+mn-lt"/>
                <a:ea typeface="+mn-ea"/>
                <a:cs typeface="+mn-cs"/>
              </a:rPr>
              <a:t>Ensure the students know who the two suicide safety contacts are in the school</a:t>
            </a:r>
          </a:p>
          <a:p>
            <a:pPr marL="457200" lvl="3" indent="-171450">
              <a:buFont typeface="Arial" panose="020B0604020202020204" pitchFamily="34" charset="0"/>
              <a:buChar char="•"/>
            </a:pPr>
            <a:r>
              <a:rPr lang="en-US" sz="1200" kern="1200" dirty="0">
                <a:solidFill>
                  <a:schemeClr val="tx1"/>
                </a:solidFill>
                <a:effectLst/>
                <a:latin typeface="+mn-lt"/>
                <a:ea typeface="+mn-ea"/>
                <a:cs typeface="+mn-cs"/>
              </a:rPr>
              <a:t>These are the folks who have the training to make sure a person gets the support they need to be safe </a:t>
            </a:r>
          </a:p>
          <a:p>
            <a:pPr marL="457200" lvl="3" indent="-171450">
              <a:buFont typeface="Arial" panose="020B0604020202020204" pitchFamily="34" charset="0"/>
              <a:buChar char="•"/>
            </a:pPr>
            <a:r>
              <a:rPr lang="en-US" sz="1200" kern="1200" dirty="0">
                <a:solidFill>
                  <a:schemeClr val="tx1"/>
                </a:solidFill>
                <a:effectLst/>
                <a:latin typeface="+mn-lt"/>
                <a:ea typeface="+mn-ea"/>
                <a:cs typeface="+mn-cs"/>
              </a:rPr>
              <a:t>Please have suicide safety contacts introduce themselves and share their role at the school (if needed)</a:t>
            </a:r>
          </a:p>
          <a:p>
            <a:pPr marL="1543050" lvl="3" indent="-171450">
              <a:buFont typeface="Arial" panose="020B0604020202020204" pitchFamily="34" charset="0"/>
              <a:buChar char="•"/>
            </a:pPr>
            <a:endParaRPr lang="en-US" sz="36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514410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93BBFE2-9704-48F9-A465-1B95CD90C86C}" type="datetimeFigureOut">
              <a:rPr lang="en-US" smtClean="0"/>
              <a:t>3/4/20</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F2A4CE88-3F4A-4B68-B4A8-8CE67DA7C094}"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14155702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3BBFE2-9704-48F9-A465-1B95CD90C86C}" type="datetimeFigureOut">
              <a:rPr lang="en-US" smtClean="0"/>
              <a:t>3/4/20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CE88-3F4A-4B68-B4A8-8CE67DA7C094}" type="slidenum">
              <a:rPr lang="en-US" smtClean="0"/>
              <a:t>‹#›</a:t>
            </a:fld>
            <a:endParaRPr lang="en-US"/>
          </a:p>
        </p:txBody>
      </p:sp>
    </p:spTree>
    <p:extLst>
      <p:ext uri="{BB962C8B-B14F-4D97-AF65-F5344CB8AC3E}">
        <p14:creationId xmlns:p14="http://schemas.microsoft.com/office/powerpoint/2010/main" val="1791028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3BBFE2-9704-48F9-A465-1B95CD90C86C}" type="datetimeFigureOut">
              <a:rPr lang="en-US" smtClean="0"/>
              <a:t>3/4/20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CE88-3F4A-4B68-B4A8-8CE67DA7C094}" type="slidenum">
              <a:rPr lang="en-US" smtClean="0"/>
              <a:t>‹#›</a:t>
            </a:fld>
            <a:endParaRPr lang="en-US"/>
          </a:p>
        </p:txBody>
      </p:sp>
    </p:spTree>
    <p:extLst>
      <p:ext uri="{BB962C8B-B14F-4D97-AF65-F5344CB8AC3E}">
        <p14:creationId xmlns:p14="http://schemas.microsoft.com/office/powerpoint/2010/main" val="1716750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3BBFE2-9704-48F9-A465-1B95CD90C86C}" type="datetimeFigureOut">
              <a:rPr lang="en-US" smtClean="0"/>
              <a:t>3/4/20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CE88-3F4A-4B68-B4A8-8CE67DA7C094}" type="slidenum">
              <a:rPr lang="en-US" smtClean="0"/>
              <a:t>‹#›</a:t>
            </a:fld>
            <a:endParaRPr lang="en-US"/>
          </a:p>
        </p:txBody>
      </p:sp>
    </p:spTree>
    <p:extLst>
      <p:ext uri="{BB962C8B-B14F-4D97-AF65-F5344CB8AC3E}">
        <p14:creationId xmlns:p14="http://schemas.microsoft.com/office/powerpoint/2010/main" val="415954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93BBFE2-9704-48F9-A465-1B95CD90C86C}" type="datetimeFigureOut">
              <a:rPr lang="en-US" smtClean="0"/>
              <a:t>3/4/20</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F2A4CE88-3F4A-4B68-B4A8-8CE67DA7C094}"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16167425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3BBFE2-9704-48F9-A465-1B95CD90C86C}" type="datetimeFigureOut">
              <a:rPr lang="en-US" smtClean="0"/>
              <a:t>3/4/20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CE88-3F4A-4B68-B4A8-8CE67DA7C094}" type="slidenum">
              <a:rPr lang="en-US" smtClean="0"/>
              <a:t>‹#›</a:t>
            </a:fld>
            <a:endParaRPr lang="en-US"/>
          </a:p>
        </p:txBody>
      </p:sp>
    </p:spTree>
    <p:extLst>
      <p:ext uri="{BB962C8B-B14F-4D97-AF65-F5344CB8AC3E}">
        <p14:creationId xmlns:p14="http://schemas.microsoft.com/office/powerpoint/2010/main" val="3104769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3BBFE2-9704-48F9-A465-1B95CD90C86C}" type="datetimeFigureOut">
              <a:rPr lang="en-US" smtClean="0"/>
              <a:t>3/4/20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CE88-3F4A-4B68-B4A8-8CE67DA7C094}" type="slidenum">
              <a:rPr lang="en-US" smtClean="0"/>
              <a:t>‹#›</a:t>
            </a:fld>
            <a:endParaRPr lang="en-US"/>
          </a:p>
        </p:txBody>
      </p:sp>
    </p:spTree>
    <p:extLst>
      <p:ext uri="{BB962C8B-B14F-4D97-AF65-F5344CB8AC3E}">
        <p14:creationId xmlns:p14="http://schemas.microsoft.com/office/powerpoint/2010/main" val="1794479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3BBFE2-9704-48F9-A465-1B95CD90C86C}" type="datetimeFigureOut">
              <a:rPr lang="en-US" smtClean="0"/>
              <a:t>3/4/20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CE88-3F4A-4B68-B4A8-8CE67DA7C094}" type="slidenum">
              <a:rPr lang="en-US" smtClean="0"/>
              <a:t>‹#›</a:t>
            </a:fld>
            <a:endParaRPr lang="en-US"/>
          </a:p>
        </p:txBody>
      </p:sp>
    </p:spTree>
    <p:extLst>
      <p:ext uri="{BB962C8B-B14F-4D97-AF65-F5344CB8AC3E}">
        <p14:creationId xmlns:p14="http://schemas.microsoft.com/office/powerpoint/2010/main" val="3680479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3BBFE2-9704-48F9-A465-1B95CD90C86C}" type="datetimeFigureOut">
              <a:rPr lang="en-US" smtClean="0"/>
              <a:t>3/4/20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CE88-3F4A-4B68-B4A8-8CE67DA7C094}" type="slidenum">
              <a:rPr lang="en-US" smtClean="0"/>
              <a:t>‹#›</a:t>
            </a:fld>
            <a:endParaRPr lang="en-US"/>
          </a:p>
        </p:txBody>
      </p:sp>
    </p:spTree>
    <p:extLst>
      <p:ext uri="{BB962C8B-B14F-4D97-AF65-F5344CB8AC3E}">
        <p14:creationId xmlns:p14="http://schemas.microsoft.com/office/powerpoint/2010/main" val="2728208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93BBFE2-9704-48F9-A465-1B95CD90C86C}" type="datetimeFigureOut">
              <a:rPr lang="en-US" smtClean="0"/>
              <a:t>3/4/20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F2A4CE88-3F4A-4B68-B4A8-8CE67DA7C094}"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40637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93BBFE2-9704-48F9-A465-1B95CD90C86C}" type="datetimeFigureOut">
              <a:rPr lang="en-US" smtClean="0"/>
              <a:t>3/4/20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F2A4CE88-3F4A-4B68-B4A8-8CE67DA7C094}"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882039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93BBFE2-9704-48F9-A465-1B95CD90C86C}" type="datetimeFigureOut">
              <a:rPr lang="en-US" smtClean="0"/>
              <a:t>3/4/20</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F2A4CE88-3F4A-4B68-B4A8-8CE67DA7C094}"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4157597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A134FC-92AF-AF45-824F-5B8A7DDCD7A4}"/>
              </a:ext>
            </a:extLst>
          </p:cNvPr>
          <p:cNvSpPr>
            <a:spLocks noGrp="1"/>
          </p:cNvSpPr>
          <p:nvPr>
            <p:ph type="ctrTitle"/>
          </p:nvPr>
        </p:nvSpPr>
        <p:spPr>
          <a:xfrm>
            <a:off x="8329613" y="5042516"/>
            <a:ext cx="2617653" cy="583271"/>
          </a:xfrm>
        </p:spPr>
        <p:txBody>
          <a:bodyPr/>
          <a:lstStyle/>
          <a:p>
            <a:r>
              <a:rPr lang="en-US" sz="4000" b="1" dirty="0"/>
              <a:t>Day 2</a:t>
            </a:r>
          </a:p>
        </p:txBody>
      </p:sp>
      <p:sp>
        <p:nvSpPr>
          <p:cNvPr id="3" name="Subtitle 2">
            <a:extLst>
              <a:ext uri="{FF2B5EF4-FFF2-40B4-BE49-F238E27FC236}">
                <a16:creationId xmlns:a16="http://schemas.microsoft.com/office/drawing/2014/main" xmlns="" id="{59560568-B1B0-4040-ACF4-1E990A28B920}"/>
              </a:ext>
            </a:extLst>
          </p:cNvPr>
          <p:cNvSpPr>
            <a:spLocks noGrp="1"/>
          </p:cNvSpPr>
          <p:nvPr>
            <p:ph type="subTitle" idx="1"/>
          </p:nvPr>
        </p:nvSpPr>
        <p:spPr>
          <a:xfrm>
            <a:off x="1371600" y="1933390"/>
            <a:ext cx="7511329" cy="2742228"/>
          </a:xfrm>
        </p:spPr>
        <p:txBody>
          <a:bodyPr>
            <a:normAutofit/>
          </a:bodyPr>
          <a:lstStyle/>
          <a:p>
            <a:pPr algn="l"/>
            <a:r>
              <a:rPr lang="en-US" altLang="en-US" sz="4000" dirty="0">
                <a:solidFill>
                  <a:srgbClr val="000000"/>
                </a:solidFill>
                <a:latin typeface="Calibri" panose="020F0502020204030204" pitchFamily="34" charset="0"/>
                <a:cs typeface="Calibri" panose="020F0502020204030204" pitchFamily="34" charset="0"/>
              </a:rPr>
              <a:t>What might stop us from getting help for someone?</a:t>
            </a:r>
            <a:endParaRPr lang="en-US" sz="40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xmlns="" id="{83CFC42E-D7D1-4649-8C6C-9013016341B4}"/>
              </a:ext>
            </a:extLst>
          </p:cNvPr>
          <p:cNvSpPr txBox="1"/>
          <p:nvPr/>
        </p:nvSpPr>
        <p:spPr>
          <a:xfrm>
            <a:off x="4313098" y="458987"/>
            <a:ext cx="5239616" cy="1000274"/>
          </a:xfrm>
          <a:prstGeom prst="rect">
            <a:avLst/>
          </a:prstGeom>
          <a:noFill/>
        </p:spPr>
        <p:txBody>
          <a:bodyPr wrap="square" rtlCol="0">
            <a:spAutoFit/>
          </a:bodyPr>
          <a:lstStyle/>
          <a:p>
            <a:r>
              <a:rPr lang="en-US" sz="5900" b="1" dirty="0">
                <a:latin typeface="Calibri" panose="020F0502020204030204" pitchFamily="34" charset="0"/>
                <a:cs typeface="Calibri" panose="020F0502020204030204" pitchFamily="34" charset="0"/>
              </a:rPr>
              <a:t>RESPONSE</a:t>
            </a:r>
          </a:p>
        </p:txBody>
      </p:sp>
      <p:sp>
        <p:nvSpPr>
          <p:cNvPr id="7" name="TextBox 6">
            <a:extLst>
              <a:ext uri="{FF2B5EF4-FFF2-40B4-BE49-F238E27FC236}">
                <a16:creationId xmlns:a16="http://schemas.microsoft.com/office/drawing/2014/main" xmlns="" id="{88B45FE2-8EAE-164B-9D95-92B41BF24698}"/>
              </a:ext>
            </a:extLst>
          </p:cNvPr>
          <p:cNvSpPr txBox="1"/>
          <p:nvPr/>
        </p:nvSpPr>
        <p:spPr>
          <a:xfrm>
            <a:off x="3214688" y="5715000"/>
            <a:ext cx="4843462" cy="385763"/>
          </a:xfrm>
          <a:prstGeom prst="rect">
            <a:avLst/>
          </a:prstGeom>
          <a:solidFill>
            <a:srgbClr val="80AAAE"/>
          </a:solidFill>
        </p:spPr>
        <p:txBody>
          <a:bodyPr wrap="square" rtlCol="0">
            <a:spAutoFit/>
          </a:bodyPr>
          <a:lstStyle/>
          <a:p>
            <a:endParaRPr lang="en-US" dirty="0"/>
          </a:p>
        </p:txBody>
      </p:sp>
      <p:pic>
        <p:nvPicPr>
          <p:cNvPr id="8" name="Picture 7">
            <a:extLst>
              <a:ext uri="{FF2B5EF4-FFF2-40B4-BE49-F238E27FC236}">
                <a16:creationId xmlns:a16="http://schemas.microsoft.com/office/drawing/2014/main" xmlns="" id="{D8B4E374-4F8E-374D-B4C4-9E4C3C199B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238" y="5322093"/>
            <a:ext cx="785813" cy="785813"/>
          </a:xfrm>
          <a:prstGeom prst="rect">
            <a:avLst/>
          </a:prstGeom>
        </p:spPr>
      </p:pic>
      <p:pic>
        <p:nvPicPr>
          <p:cNvPr id="9" name="Picture 8">
            <a:extLst>
              <a:ext uri="{FF2B5EF4-FFF2-40B4-BE49-F238E27FC236}">
                <a16:creationId xmlns:a16="http://schemas.microsoft.com/office/drawing/2014/main" xmlns="" id="{13BE1F3A-68C1-5B43-BDBB-3033B15E1D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9438" y="673448"/>
            <a:ext cx="785813" cy="785813"/>
          </a:xfrm>
          <a:prstGeom prst="rect">
            <a:avLst/>
          </a:prstGeom>
        </p:spPr>
      </p:pic>
      <p:sp>
        <p:nvSpPr>
          <p:cNvPr id="4" name="TextBox 3">
            <a:extLst>
              <a:ext uri="{FF2B5EF4-FFF2-40B4-BE49-F238E27FC236}">
                <a16:creationId xmlns:a16="http://schemas.microsoft.com/office/drawing/2014/main" xmlns="" id="{26918EA9-05C0-C64D-BB45-D385AB4C7ACD}"/>
              </a:ext>
            </a:extLst>
          </p:cNvPr>
          <p:cNvSpPr txBox="1"/>
          <p:nvPr/>
        </p:nvSpPr>
        <p:spPr>
          <a:xfrm>
            <a:off x="969818" y="6272262"/>
            <a:ext cx="10307782" cy="535531"/>
          </a:xfrm>
          <a:prstGeom prst="rect">
            <a:avLst/>
          </a:prstGeom>
          <a:noFill/>
        </p:spPr>
        <p:txBody>
          <a:bodyPr wrap="square" rtlCol="0">
            <a:spAutoFit/>
          </a:bodyPr>
          <a:lstStyle/>
          <a:p>
            <a:pPr>
              <a:lnSpc>
                <a:spcPct val="80000"/>
              </a:lnSpc>
              <a:defRPr/>
            </a:pPr>
            <a:r>
              <a:rPr lang="en-US" dirty="0">
                <a:solidFill>
                  <a:srgbClr val="70989B"/>
                </a:solidFill>
              </a:rPr>
              <a:t>A Comprehensive High School-Based Youth Suicide Prevention Program</a:t>
            </a:r>
          </a:p>
          <a:p>
            <a:pPr>
              <a:lnSpc>
                <a:spcPct val="80000"/>
              </a:lnSpc>
              <a:defRPr/>
            </a:pPr>
            <a:r>
              <a:rPr lang="en-US">
                <a:solidFill>
                  <a:srgbClr val="70989B"/>
                </a:solidFill>
              </a:rPr>
              <a:t>© Upstream Suicide Prevention LLC </a:t>
            </a:r>
            <a:endParaRPr lang="en-US" dirty="0">
              <a:solidFill>
                <a:srgbClr val="70989B"/>
              </a:solidFill>
            </a:endParaRPr>
          </a:p>
        </p:txBody>
      </p:sp>
    </p:spTree>
    <p:extLst>
      <p:ext uri="{BB962C8B-B14F-4D97-AF65-F5344CB8AC3E}">
        <p14:creationId xmlns:p14="http://schemas.microsoft.com/office/powerpoint/2010/main" val="2304788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xmlns="" id="{E4752D8F-DBC1-41EC-8AD5-9F2C39C094F3}"/>
              </a:ext>
            </a:extLst>
          </p:cNvPr>
          <p:cNvSpPr>
            <a:spLocks noGrp="1" noChangeArrowheads="1"/>
          </p:cNvSpPr>
          <p:nvPr>
            <p:ph type="title"/>
          </p:nvPr>
        </p:nvSpPr>
        <p:spPr>
          <a:xfrm>
            <a:off x="2357437" y="785814"/>
            <a:ext cx="8758237" cy="1485900"/>
          </a:xfrm>
        </p:spPr>
        <p:txBody>
          <a:bodyPr>
            <a:normAutofit/>
          </a:bodyPr>
          <a:lstStyle/>
          <a:p>
            <a:pPr eaLnBrk="1" hangingPunct="1"/>
            <a:r>
              <a:rPr lang="en-US" altLang="en-US" sz="5400" b="1" dirty="0">
                <a:latin typeface="Calibri" panose="020F0502020204030204" pitchFamily="34" charset="0"/>
                <a:cs typeface="Calibri" panose="020F0502020204030204" pitchFamily="34" charset="0"/>
              </a:rPr>
              <a:t>A True Story 	</a:t>
            </a:r>
          </a:p>
        </p:txBody>
      </p:sp>
      <p:pic>
        <p:nvPicPr>
          <p:cNvPr id="31747" name="Picture 3" descr="jennifer">
            <a:extLst>
              <a:ext uri="{FF2B5EF4-FFF2-40B4-BE49-F238E27FC236}">
                <a16:creationId xmlns:a16="http://schemas.microsoft.com/office/drawing/2014/main" xmlns="" id="{6317BB17-0D97-4761-948C-68DA24AAF1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6810" y="3437334"/>
            <a:ext cx="1854653" cy="223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 Box 4">
            <a:extLst>
              <a:ext uri="{FF2B5EF4-FFF2-40B4-BE49-F238E27FC236}">
                <a16:creationId xmlns:a16="http://schemas.microsoft.com/office/drawing/2014/main" xmlns="" id="{685B1DF4-4809-4700-8567-78A39E27235B}"/>
              </a:ext>
            </a:extLst>
          </p:cNvPr>
          <p:cNvSpPr txBox="1">
            <a:spLocks noChangeArrowheads="1"/>
          </p:cNvSpPr>
          <p:nvPr/>
        </p:nvSpPr>
        <p:spPr bwMode="auto">
          <a:xfrm>
            <a:off x="1371600" y="1700214"/>
            <a:ext cx="9744074"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rgbClr val="FFFFFF"/>
                </a:solidFill>
                <a:latin typeface="Arial" panose="020B0604020202020204" pitchFamily="34" charset="0"/>
              </a:defRPr>
            </a:lvl1pPr>
            <a:lvl2pPr marL="742950" indent="-285750">
              <a:spcBef>
                <a:spcPct val="20000"/>
              </a:spcBef>
              <a:buChar char="–"/>
              <a:defRPr sz="2800">
                <a:solidFill>
                  <a:srgbClr val="FFFFFF"/>
                </a:solidFill>
                <a:latin typeface="Arial" panose="020B0604020202020204" pitchFamily="34" charset="0"/>
              </a:defRPr>
            </a:lvl2pPr>
            <a:lvl3pPr marL="1143000" indent="-228600">
              <a:spcBef>
                <a:spcPct val="20000"/>
              </a:spcBef>
              <a:buChar char="•"/>
              <a:defRPr sz="2400">
                <a:solidFill>
                  <a:srgbClr val="FFFFFF"/>
                </a:solidFill>
                <a:latin typeface="Arial" panose="020B0604020202020204" pitchFamily="34" charset="0"/>
              </a:defRPr>
            </a:lvl3pPr>
            <a:lvl4pPr marL="1600200" indent="-228600">
              <a:spcBef>
                <a:spcPct val="20000"/>
              </a:spcBef>
              <a:buChar char="–"/>
              <a:defRPr sz="2000">
                <a:solidFill>
                  <a:srgbClr val="FFFFFF"/>
                </a:solidFill>
                <a:latin typeface="Arial" panose="020B0604020202020204" pitchFamily="34" charset="0"/>
              </a:defRPr>
            </a:lvl4pPr>
            <a:lvl5pPr marL="2057400" indent="-228600">
              <a:spcBef>
                <a:spcPct val="20000"/>
              </a:spcBef>
              <a:buChar char="»"/>
              <a:defRPr sz="2000">
                <a:solidFill>
                  <a:srgbClr val="FFFFFF"/>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FF"/>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FF"/>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FF"/>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FF"/>
                </a:solidFill>
                <a:latin typeface="Arial" panose="020B0604020202020204" pitchFamily="34" charset="0"/>
              </a:defRPr>
            </a:lvl9pPr>
          </a:lstStyle>
          <a:p>
            <a:pPr eaLnBrk="1" hangingPunct="1">
              <a:spcBef>
                <a:spcPct val="50000"/>
              </a:spcBef>
              <a:buFontTx/>
              <a:buNone/>
            </a:pPr>
            <a:r>
              <a:rPr lang="en-US" altLang="en-US" sz="3600" dirty="0">
                <a:solidFill>
                  <a:srgbClr val="000000"/>
                </a:solidFill>
              </a:rPr>
              <a:t>Jennifer gave a note to a friend that was passed around at a baseball game. At least 5 people read the note, but no one got help. The note read, “If I’m not here on Monday, I’m dead. No joke.” </a:t>
            </a:r>
          </a:p>
          <a:p>
            <a:pPr eaLnBrk="1" hangingPunct="1">
              <a:spcBef>
                <a:spcPct val="50000"/>
              </a:spcBef>
              <a:buFontTx/>
              <a:buNone/>
            </a:pPr>
            <a:r>
              <a:rPr lang="en-US" altLang="en-US" sz="3600" dirty="0">
                <a:solidFill>
                  <a:srgbClr val="000000"/>
                </a:solidFill>
              </a:rPr>
              <a:t>The parents found the note under the bleachers and discovered that no one said anything </a:t>
            </a:r>
            <a:r>
              <a:rPr lang="en-US" altLang="en-US" sz="3600" i="1" dirty="0">
                <a:solidFill>
                  <a:srgbClr val="000000"/>
                </a:solidFill>
              </a:rPr>
              <a:t>before</a:t>
            </a:r>
            <a:r>
              <a:rPr lang="en-US" altLang="en-US" sz="3600" dirty="0">
                <a:solidFill>
                  <a:srgbClr val="000000"/>
                </a:solidFill>
              </a:rPr>
              <a:t> their daughter killed herself.</a:t>
            </a:r>
          </a:p>
        </p:txBody>
      </p:sp>
      <p:sp>
        <p:nvSpPr>
          <p:cNvPr id="5" name="TextBox 4">
            <a:extLst>
              <a:ext uri="{FF2B5EF4-FFF2-40B4-BE49-F238E27FC236}">
                <a16:creationId xmlns:a16="http://schemas.microsoft.com/office/drawing/2014/main" xmlns="" id="{7151BBB2-6466-9F4E-AAD6-E06DF14DF7F6}"/>
              </a:ext>
            </a:extLst>
          </p:cNvPr>
          <p:cNvSpPr txBox="1"/>
          <p:nvPr/>
        </p:nvSpPr>
        <p:spPr>
          <a:xfrm rot="5400000">
            <a:off x="-2456264" y="3244453"/>
            <a:ext cx="6841333" cy="385763"/>
          </a:xfrm>
          <a:prstGeom prst="rect">
            <a:avLst/>
          </a:prstGeom>
          <a:solidFill>
            <a:srgbClr val="80AAAE"/>
          </a:solidFill>
        </p:spPr>
        <p:txBody>
          <a:bodyPr wrap="square" rtlCol="0">
            <a:spAutoFit/>
          </a:bodyPr>
          <a:lstStyle/>
          <a:p>
            <a:endParaRPr lang="en-US" dirty="0"/>
          </a:p>
        </p:txBody>
      </p:sp>
      <p:pic>
        <p:nvPicPr>
          <p:cNvPr id="6" name="Picture 5">
            <a:extLst>
              <a:ext uri="{FF2B5EF4-FFF2-40B4-BE49-F238E27FC236}">
                <a16:creationId xmlns:a16="http://schemas.microsoft.com/office/drawing/2014/main" xmlns="" id="{00937A13-0A6B-4647-9BCC-8C7D1ABACC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671515"/>
            <a:ext cx="914400" cy="914400"/>
          </a:xfrm>
          <a:prstGeom prst="rect">
            <a:avLst/>
          </a:prstGeom>
        </p:spPr>
      </p:pic>
    </p:spTree>
    <p:extLst>
      <p:ext uri="{BB962C8B-B14F-4D97-AF65-F5344CB8AC3E}">
        <p14:creationId xmlns:p14="http://schemas.microsoft.com/office/powerpoint/2010/main" val="18724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xmlns="" id="{D4C1AF60-562B-4448-ACC6-713C217247A9}"/>
              </a:ext>
            </a:extLst>
          </p:cNvPr>
          <p:cNvSpPr>
            <a:spLocks noGrp="1" noChangeArrowheads="1"/>
          </p:cNvSpPr>
          <p:nvPr>
            <p:ph type="title"/>
          </p:nvPr>
        </p:nvSpPr>
        <p:spPr>
          <a:xfrm>
            <a:off x="4257675" y="458787"/>
            <a:ext cx="3676650" cy="990600"/>
          </a:xfrm>
        </p:spPr>
        <p:txBody>
          <a:bodyPr>
            <a:normAutofit/>
          </a:bodyPr>
          <a:lstStyle/>
          <a:p>
            <a:pPr algn="ctr" eaLnBrk="1" hangingPunct="1"/>
            <a:r>
              <a:rPr lang="en-US" altLang="en-US" sz="6000" b="1" smtClean="0">
                <a:latin typeface="Calibri" panose="020F0502020204030204" pitchFamily="34" charset="0"/>
                <a:cs typeface="Calibri" panose="020F0502020204030204" pitchFamily="34" charset="0"/>
              </a:rPr>
              <a:t>Barrier #1</a:t>
            </a:r>
            <a:endParaRPr lang="en-US" altLang="en-US" sz="6000" b="1" dirty="0">
              <a:latin typeface="Calibri" panose="020F0502020204030204" pitchFamily="34" charset="0"/>
              <a:cs typeface="Calibri" panose="020F0502020204030204" pitchFamily="34" charset="0"/>
            </a:endParaRPr>
          </a:p>
        </p:txBody>
      </p:sp>
      <p:pic>
        <p:nvPicPr>
          <p:cNvPr id="35843" name="Picture 4" descr="Dude1">
            <a:extLst>
              <a:ext uri="{FF2B5EF4-FFF2-40B4-BE49-F238E27FC236}">
                <a16:creationId xmlns:a16="http://schemas.microsoft.com/office/drawing/2014/main" xmlns="" id="{5B50EC91-93D4-4839-A951-AE566FAB7A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4700" y="1227168"/>
            <a:ext cx="5562600" cy="423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5">
            <a:extLst>
              <a:ext uri="{FF2B5EF4-FFF2-40B4-BE49-F238E27FC236}">
                <a16:creationId xmlns:a16="http://schemas.microsoft.com/office/drawing/2014/main" xmlns="" id="{6A06FD6B-285D-4BBA-9414-BDF7C9233402}"/>
              </a:ext>
            </a:extLst>
          </p:cNvPr>
          <p:cNvSpPr>
            <a:spLocks noChangeArrowheads="1"/>
          </p:cNvSpPr>
          <p:nvPr/>
        </p:nvSpPr>
        <p:spPr bwMode="auto">
          <a:xfrm>
            <a:off x="2993231" y="5457856"/>
            <a:ext cx="62055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rgbClr val="FFFFFF"/>
                </a:solidFill>
                <a:latin typeface="Arial" panose="020B0604020202020204" pitchFamily="34" charset="0"/>
              </a:defRPr>
            </a:lvl1pPr>
            <a:lvl2pPr marL="742950" indent="-285750">
              <a:spcBef>
                <a:spcPct val="20000"/>
              </a:spcBef>
              <a:buChar char="–"/>
              <a:defRPr sz="2800">
                <a:solidFill>
                  <a:srgbClr val="FFFFFF"/>
                </a:solidFill>
                <a:latin typeface="Arial" panose="020B0604020202020204" pitchFamily="34" charset="0"/>
              </a:defRPr>
            </a:lvl2pPr>
            <a:lvl3pPr marL="1143000" indent="-228600">
              <a:spcBef>
                <a:spcPct val="20000"/>
              </a:spcBef>
              <a:buChar char="•"/>
              <a:defRPr sz="2400">
                <a:solidFill>
                  <a:srgbClr val="FFFFFF"/>
                </a:solidFill>
                <a:latin typeface="Arial" panose="020B0604020202020204" pitchFamily="34" charset="0"/>
              </a:defRPr>
            </a:lvl3pPr>
            <a:lvl4pPr marL="1600200" indent="-228600">
              <a:spcBef>
                <a:spcPct val="20000"/>
              </a:spcBef>
              <a:buChar char="–"/>
              <a:defRPr sz="2000">
                <a:solidFill>
                  <a:srgbClr val="FFFFFF"/>
                </a:solidFill>
                <a:latin typeface="Arial" panose="020B0604020202020204" pitchFamily="34" charset="0"/>
              </a:defRPr>
            </a:lvl4pPr>
            <a:lvl5pPr marL="2057400" indent="-228600">
              <a:spcBef>
                <a:spcPct val="20000"/>
              </a:spcBef>
              <a:buChar char="»"/>
              <a:defRPr sz="2000">
                <a:solidFill>
                  <a:srgbClr val="FFFFFF"/>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FF"/>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FF"/>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FF"/>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FF"/>
                </a:solidFill>
                <a:latin typeface="Arial" panose="020B0604020202020204" pitchFamily="34" charset="0"/>
              </a:defRPr>
            </a:lvl9pPr>
          </a:lstStyle>
          <a:p>
            <a:pPr algn="ctr" eaLnBrk="1" hangingPunct="1">
              <a:spcBef>
                <a:spcPct val="0"/>
              </a:spcBef>
              <a:buFontTx/>
              <a:buNone/>
            </a:pPr>
            <a:r>
              <a:rPr lang="en-US" altLang="en-US" b="1" dirty="0">
                <a:solidFill>
                  <a:schemeClr val="tx1"/>
                </a:solidFill>
                <a:latin typeface="Calibri" panose="020F0502020204030204" pitchFamily="34" charset="0"/>
                <a:cs typeface="Calibri" panose="020F0502020204030204" pitchFamily="34" charset="0"/>
              </a:rPr>
              <a:t>My friend will be angry if I get help.</a:t>
            </a:r>
          </a:p>
        </p:txBody>
      </p:sp>
      <p:sp>
        <p:nvSpPr>
          <p:cNvPr id="5" name="TextBox 4">
            <a:extLst>
              <a:ext uri="{FF2B5EF4-FFF2-40B4-BE49-F238E27FC236}">
                <a16:creationId xmlns:a16="http://schemas.microsoft.com/office/drawing/2014/main" xmlns="" id="{072B90D7-2002-DD48-8139-49FC491D74F6}"/>
              </a:ext>
            </a:extLst>
          </p:cNvPr>
          <p:cNvSpPr txBox="1"/>
          <p:nvPr/>
        </p:nvSpPr>
        <p:spPr>
          <a:xfrm rot="10800000">
            <a:off x="-2" y="6059089"/>
            <a:ext cx="11601451" cy="385763"/>
          </a:xfrm>
          <a:prstGeom prst="rect">
            <a:avLst/>
          </a:prstGeom>
          <a:solidFill>
            <a:srgbClr val="94B7BD"/>
          </a:solidFill>
        </p:spPr>
        <p:txBody>
          <a:bodyPr wrap="square" rtlCol="0">
            <a:spAutoFit/>
          </a:bodyPr>
          <a:lstStyle/>
          <a:p>
            <a:endParaRPr lang="en-US" dirty="0"/>
          </a:p>
        </p:txBody>
      </p:sp>
      <p:pic>
        <p:nvPicPr>
          <p:cNvPr id="6" name="Picture 5">
            <a:extLst>
              <a:ext uri="{FF2B5EF4-FFF2-40B4-BE49-F238E27FC236}">
                <a16:creationId xmlns:a16="http://schemas.microsoft.com/office/drawing/2014/main" xmlns="" id="{CCFFCE3B-8518-324C-9218-0A21497438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888" y="5750243"/>
            <a:ext cx="785813" cy="785813"/>
          </a:xfrm>
          <a:prstGeom prst="rect">
            <a:avLst/>
          </a:prstGeom>
        </p:spPr>
      </p:pic>
    </p:spTree>
    <p:extLst>
      <p:ext uri="{BB962C8B-B14F-4D97-AF65-F5344CB8AC3E}">
        <p14:creationId xmlns:p14="http://schemas.microsoft.com/office/powerpoint/2010/main" val="3907479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Dude2">
            <a:extLst>
              <a:ext uri="{FF2B5EF4-FFF2-40B4-BE49-F238E27FC236}">
                <a16:creationId xmlns:a16="http://schemas.microsoft.com/office/drawing/2014/main" xmlns="" id="{C2AD928E-49B7-44F2-B017-409975F346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877290"/>
            <a:ext cx="5848350" cy="464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6">
            <a:extLst>
              <a:ext uri="{FF2B5EF4-FFF2-40B4-BE49-F238E27FC236}">
                <a16:creationId xmlns:a16="http://schemas.microsoft.com/office/drawing/2014/main" xmlns="" id="{E071FD44-A54D-4FB5-8CD1-AD59DB043AA6}"/>
              </a:ext>
            </a:extLst>
          </p:cNvPr>
          <p:cNvSpPr>
            <a:spLocks noChangeArrowheads="1"/>
          </p:cNvSpPr>
          <p:nvPr/>
        </p:nvSpPr>
        <p:spPr bwMode="auto">
          <a:xfrm>
            <a:off x="1031080" y="907703"/>
            <a:ext cx="2197895"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rgbClr val="FFFFFF"/>
                </a:solidFill>
                <a:latin typeface="Arial" panose="020B0604020202020204" pitchFamily="34" charset="0"/>
              </a:defRPr>
            </a:lvl1pPr>
            <a:lvl2pPr marL="742950" indent="-285750">
              <a:spcBef>
                <a:spcPct val="20000"/>
              </a:spcBef>
              <a:buChar char="–"/>
              <a:defRPr sz="2800">
                <a:solidFill>
                  <a:srgbClr val="FFFFFF"/>
                </a:solidFill>
                <a:latin typeface="Arial" panose="020B0604020202020204" pitchFamily="34" charset="0"/>
              </a:defRPr>
            </a:lvl2pPr>
            <a:lvl3pPr marL="1143000" indent="-228600">
              <a:spcBef>
                <a:spcPct val="20000"/>
              </a:spcBef>
              <a:buChar char="•"/>
              <a:defRPr sz="2400">
                <a:solidFill>
                  <a:srgbClr val="FFFFFF"/>
                </a:solidFill>
                <a:latin typeface="Arial" panose="020B0604020202020204" pitchFamily="34" charset="0"/>
              </a:defRPr>
            </a:lvl3pPr>
            <a:lvl4pPr marL="1600200" indent="-228600">
              <a:spcBef>
                <a:spcPct val="20000"/>
              </a:spcBef>
              <a:buChar char="–"/>
              <a:defRPr sz="2000">
                <a:solidFill>
                  <a:srgbClr val="FFFFFF"/>
                </a:solidFill>
                <a:latin typeface="Arial" panose="020B0604020202020204" pitchFamily="34" charset="0"/>
              </a:defRPr>
            </a:lvl4pPr>
            <a:lvl5pPr marL="2057400" indent="-228600">
              <a:spcBef>
                <a:spcPct val="20000"/>
              </a:spcBef>
              <a:buChar char="»"/>
              <a:defRPr sz="2000">
                <a:solidFill>
                  <a:srgbClr val="FFFFFF"/>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FF"/>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FF"/>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FF"/>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FF"/>
                </a:solidFill>
                <a:latin typeface="Arial" panose="020B0604020202020204" pitchFamily="34" charset="0"/>
              </a:defRPr>
            </a:lvl9pPr>
          </a:lstStyle>
          <a:p>
            <a:pPr algn="ctr" eaLnBrk="1" hangingPunct="1">
              <a:spcBef>
                <a:spcPct val="0"/>
              </a:spcBef>
              <a:buFontTx/>
              <a:buNone/>
            </a:pPr>
            <a:r>
              <a:rPr lang="en-US" altLang="en-US" sz="2800" b="1" dirty="0">
                <a:solidFill>
                  <a:schemeClr val="tx1"/>
                </a:solidFill>
                <a:latin typeface="Calibri" panose="020F0502020204030204" pitchFamily="34" charset="0"/>
                <a:cs typeface="Calibri" panose="020F0502020204030204" pitchFamily="34" charset="0"/>
              </a:rPr>
              <a:t>I care enough about my friend and their safety to get them support, </a:t>
            </a:r>
          </a:p>
          <a:p>
            <a:pPr algn="ctr" eaLnBrk="1" hangingPunct="1">
              <a:spcBef>
                <a:spcPct val="0"/>
              </a:spcBef>
              <a:buFontTx/>
              <a:buNone/>
            </a:pPr>
            <a:r>
              <a:rPr lang="en-US" altLang="en-US" sz="2800" b="1" dirty="0">
                <a:solidFill>
                  <a:schemeClr val="tx1"/>
                </a:solidFill>
                <a:latin typeface="Calibri" panose="020F0502020204030204" pitchFamily="34" charset="0"/>
                <a:cs typeface="Calibri" panose="020F0502020204030204" pitchFamily="34" charset="0"/>
              </a:rPr>
              <a:t>so they get the help they need. </a:t>
            </a:r>
          </a:p>
        </p:txBody>
      </p:sp>
      <p:sp>
        <p:nvSpPr>
          <p:cNvPr id="4" name="TextBox 3">
            <a:extLst>
              <a:ext uri="{FF2B5EF4-FFF2-40B4-BE49-F238E27FC236}">
                <a16:creationId xmlns:a16="http://schemas.microsoft.com/office/drawing/2014/main" xmlns="" id="{F276615B-104B-E74F-B30B-430035EB36D7}"/>
              </a:ext>
            </a:extLst>
          </p:cNvPr>
          <p:cNvSpPr txBox="1"/>
          <p:nvPr/>
        </p:nvSpPr>
        <p:spPr>
          <a:xfrm rot="10800000">
            <a:off x="-2" y="6059089"/>
            <a:ext cx="11601451" cy="385763"/>
          </a:xfrm>
          <a:prstGeom prst="rect">
            <a:avLst/>
          </a:prstGeom>
          <a:solidFill>
            <a:srgbClr val="94B7BD"/>
          </a:solidFill>
        </p:spPr>
        <p:txBody>
          <a:bodyPr wrap="square" rtlCol="0">
            <a:spAutoFit/>
          </a:bodyPr>
          <a:lstStyle/>
          <a:p>
            <a:endParaRPr lang="en-US" dirty="0"/>
          </a:p>
        </p:txBody>
      </p:sp>
      <p:sp>
        <p:nvSpPr>
          <p:cNvPr id="2" name="TextBox 1">
            <a:extLst>
              <a:ext uri="{FF2B5EF4-FFF2-40B4-BE49-F238E27FC236}">
                <a16:creationId xmlns:a16="http://schemas.microsoft.com/office/drawing/2014/main" xmlns="" id="{458771EB-BE12-DF40-B0ED-EC852B3021B5}"/>
              </a:ext>
            </a:extLst>
          </p:cNvPr>
          <p:cNvSpPr txBox="1"/>
          <p:nvPr/>
        </p:nvSpPr>
        <p:spPr>
          <a:xfrm>
            <a:off x="9641681" y="3277134"/>
            <a:ext cx="1702594" cy="2246769"/>
          </a:xfrm>
          <a:prstGeom prst="rect">
            <a:avLst/>
          </a:prstGeom>
          <a:noFill/>
        </p:spPr>
        <p:txBody>
          <a:bodyPr wrap="square" rtlCol="0">
            <a:spAutoFit/>
          </a:bodyPr>
          <a:lstStyle/>
          <a:p>
            <a:pPr algn="ctr">
              <a:spcBef>
                <a:spcPct val="0"/>
              </a:spcBef>
            </a:pPr>
            <a:r>
              <a:rPr lang="en-US" altLang="en-US" sz="2800" b="1" dirty="0">
                <a:latin typeface="Calibri" panose="020F0502020204030204" pitchFamily="34" charset="0"/>
                <a:cs typeface="Calibri" panose="020F0502020204030204" pitchFamily="34" charset="0"/>
              </a:rPr>
              <a:t>Most often, our friend will </a:t>
            </a:r>
            <a:r>
              <a:rPr lang="en-US" altLang="en-US" sz="2800" b="1" i="1" dirty="0">
                <a:latin typeface="Calibri" panose="020F0502020204030204" pitchFamily="34" charset="0"/>
                <a:cs typeface="Calibri" panose="020F0502020204030204" pitchFamily="34" charset="0"/>
              </a:rPr>
              <a:t>be glad we did</a:t>
            </a:r>
            <a:r>
              <a:rPr lang="en-US" altLang="en-US" sz="2800" b="1" dirty="0">
                <a:solidFill>
                  <a:srgbClr val="000000"/>
                </a:solidFill>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xmlns="" id="{DC8688DD-2A22-2240-9183-70F3F7D96A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267" y="5666182"/>
            <a:ext cx="785813" cy="785813"/>
          </a:xfrm>
          <a:prstGeom prst="rect">
            <a:avLst/>
          </a:prstGeom>
        </p:spPr>
      </p:pic>
    </p:spTree>
    <p:extLst>
      <p:ext uri="{BB962C8B-B14F-4D97-AF65-F5344CB8AC3E}">
        <p14:creationId xmlns:p14="http://schemas.microsoft.com/office/powerpoint/2010/main" val="1182705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a:extLst>
              <a:ext uri="{FF2B5EF4-FFF2-40B4-BE49-F238E27FC236}">
                <a16:creationId xmlns:a16="http://schemas.microsoft.com/office/drawing/2014/main" xmlns="" id="{EE9D7509-28AC-4662-983D-BB84FEC161C0}"/>
              </a:ext>
            </a:extLst>
          </p:cNvPr>
          <p:cNvSpPr>
            <a:spLocks noChangeArrowheads="1"/>
          </p:cNvSpPr>
          <p:nvPr/>
        </p:nvSpPr>
        <p:spPr bwMode="auto">
          <a:xfrm>
            <a:off x="2609850" y="5111085"/>
            <a:ext cx="757237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rgbClr val="FFFFFF"/>
                </a:solidFill>
                <a:latin typeface="Arial" panose="020B0604020202020204" pitchFamily="34" charset="0"/>
              </a:defRPr>
            </a:lvl1pPr>
            <a:lvl2pPr marL="742950" indent="-285750">
              <a:spcBef>
                <a:spcPct val="20000"/>
              </a:spcBef>
              <a:buChar char="–"/>
              <a:defRPr sz="2800">
                <a:solidFill>
                  <a:srgbClr val="FFFFFF"/>
                </a:solidFill>
                <a:latin typeface="Arial" panose="020B0604020202020204" pitchFamily="34" charset="0"/>
              </a:defRPr>
            </a:lvl2pPr>
            <a:lvl3pPr marL="1143000" indent="-228600">
              <a:spcBef>
                <a:spcPct val="20000"/>
              </a:spcBef>
              <a:buChar char="•"/>
              <a:defRPr sz="2400">
                <a:solidFill>
                  <a:srgbClr val="FFFFFF"/>
                </a:solidFill>
                <a:latin typeface="Arial" panose="020B0604020202020204" pitchFamily="34" charset="0"/>
              </a:defRPr>
            </a:lvl3pPr>
            <a:lvl4pPr marL="1600200" indent="-228600">
              <a:spcBef>
                <a:spcPct val="20000"/>
              </a:spcBef>
              <a:buChar char="–"/>
              <a:defRPr sz="2000">
                <a:solidFill>
                  <a:srgbClr val="FFFFFF"/>
                </a:solidFill>
                <a:latin typeface="Arial" panose="020B0604020202020204" pitchFamily="34" charset="0"/>
              </a:defRPr>
            </a:lvl4pPr>
            <a:lvl5pPr marL="2057400" indent="-228600">
              <a:spcBef>
                <a:spcPct val="20000"/>
              </a:spcBef>
              <a:buChar char="»"/>
              <a:defRPr sz="2000">
                <a:solidFill>
                  <a:srgbClr val="FFFFFF"/>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FF"/>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FF"/>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FF"/>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FF"/>
                </a:solidFill>
                <a:latin typeface="Arial" panose="020B0604020202020204" pitchFamily="34" charset="0"/>
              </a:defRPr>
            </a:lvl9pPr>
          </a:lstStyle>
          <a:p>
            <a:pPr eaLnBrk="1" hangingPunct="1">
              <a:spcBef>
                <a:spcPct val="0"/>
              </a:spcBef>
              <a:buFontTx/>
              <a:buNone/>
            </a:pPr>
            <a:r>
              <a:rPr lang="en-US" altLang="en-US" sz="2800" b="1" dirty="0">
                <a:solidFill>
                  <a:schemeClr val="tx1"/>
                </a:solidFill>
                <a:latin typeface="Calibri" panose="020F0502020204030204" pitchFamily="34" charset="0"/>
                <a:cs typeface="Calibri" panose="020F0502020204030204" pitchFamily="34" charset="0"/>
              </a:rPr>
              <a:t>Avoiding someone who is struggling/ thinking of suicide because we think someone else will help.</a:t>
            </a:r>
          </a:p>
        </p:txBody>
      </p:sp>
      <p:pic>
        <p:nvPicPr>
          <p:cNvPr id="39939" name="Picture 7" descr="Notice1b">
            <a:extLst>
              <a:ext uri="{FF2B5EF4-FFF2-40B4-BE49-F238E27FC236}">
                <a16:creationId xmlns:a16="http://schemas.microsoft.com/office/drawing/2014/main" xmlns="" id="{126813BF-A0F4-41B0-9E6E-9DDE6F5297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4238" y="1235075"/>
            <a:ext cx="5715000"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9">
            <a:extLst>
              <a:ext uri="{FF2B5EF4-FFF2-40B4-BE49-F238E27FC236}">
                <a16:creationId xmlns:a16="http://schemas.microsoft.com/office/drawing/2014/main" xmlns="" id="{1E090D7E-1624-428F-ABCE-CB0C7ECF398E}"/>
              </a:ext>
            </a:extLst>
          </p:cNvPr>
          <p:cNvSpPr>
            <a:spLocks noGrp="1" noChangeArrowheads="1"/>
          </p:cNvSpPr>
          <p:nvPr>
            <p:ph type="title"/>
          </p:nvPr>
        </p:nvSpPr>
        <p:spPr>
          <a:xfrm>
            <a:off x="3424238" y="584061"/>
            <a:ext cx="5715000" cy="990600"/>
          </a:xfrm>
          <a:noFill/>
        </p:spPr>
        <p:txBody>
          <a:bodyPr>
            <a:normAutofit/>
          </a:bodyPr>
          <a:lstStyle/>
          <a:p>
            <a:pPr algn="ctr" eaLnBrk="1" hangingPunct="1"/>
            <a:r>
              <a:rPr lang="en-US" altLang="en-US" sz="6000" b="1" dirty="0" smtClean="0">
                <a:latin typeface="Calibri" panose="020F0502020204030204" pitchFamily="34" charset="0"/>
                <a:cs typeface="Calibri" panose="020F0502020204030204" pitchFamily="34" charset="0"/>
              </a:rPr>
              <a:t>Barrier #2</a:t>
            </a:r>
            <a:endParaRPr lang="en-US" altLang="en-US" sz="6000" b="1"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xmlns="" id="{CC4DBA1B-E280-9945-A14E-A6638371040A}"/>
              </a:ext>
            </a:extLst>
          </p:cNvPr>
          <p:cNvSpPr txBox="1"/>
          <p:nvPr/>
        </p:nvSpPr>
        <p:spPr>
          <a:xfrm rot="5400000">
            <a:off x="-2456264" y="3244453"/>
            <a:ext cx="6841333" cy="385763"/>
          </a:xfrm>
          <a:prstGeom prst="rect">
            <a:avLst/>
          </a:prstGeom>
          <a:solidFill>
            <a:srgbClr val="80AAAE"/>
          </a:solidFill>
        </p:spPr>
        <p:txBody>
          <a:bodyPr wrap="square" rtlCol="0">
            <a:spAutoFit/>
          </a:bodyPr>
          <a:lstStyle/>
          <a:p>
            <a:endParaRPr lang="en-US" dirty="0"/>
          </a:p>
        </p:txBody>
      </p:sp>
      <p:pic>
        <p:nvPicPr>
          <p:cNvPr id="6" name="Picture 5">
            <a:extLst>
              <a:ext uri="{FF2B5EF4-FFF2-40B4-BE49-F238E27FC236}">
                <a16:creationId xmlns:a16="http://schemas.microsoft.com/office/drawing/2014/main" xmlns="" id="{273ED823-E027-1F4A-B311-5C884881FA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614" y="3293268"/>
            <a:ext cx="785813" cy="785813"/>
          </a:xfrm>
          <a:prstGeom prst="rect">
            <a:avLst/>
          </a:prstGeom>
        </p:spPr>
      </p:pic>
    </p:spTree>
    <p:extLst>
      <p:ext uri="{BB962C8B-B14F-4D97-AF65-F5344CB8AC3E}">
        <p14:creationId xmlns:p14="http://schemas.microsoft.com/office/powerpoint/2010/main" val="52336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xmlns="" id="{D085C506-E4D8-43C6-B411-33284471D5B4}"/>
              </a:ext>
            </a:extLst>
          </p:cNvPr>
          <p:cNvSpPr>
            <a:spLocks noChangeArrowheads="1"/>
          </p:cNvSpPr>
          <p:nvPr/>
        </p:nvSpPr>
        <p:spPr bwMode="auto">
          <a:xfrm>
            <a:off x="2788443" y="5157787"/>
            <a:ext cx="741283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rgbClr val="FFFFFF"/>
                </a:solidFill>
                <a:latin typeface="Arial" panose="020B0604020202020204" pitchFamily="34" charset="0"/>
              </a:defRPr>
            </a:lvl1pPr>
            <a:lvl2pPr marL="742950" indent="-285750">
              <a:spcBef>
                <a:spcPct val="20000"/>
              </a:spcBef>
              <a:buChar char="–"/>
              <a:defRPr sz="2800">
                <a:solidFill>
                  <a:srgbClr val="FFFFFF"/>
                </a:solidFill>
                <a:latin typeface="Arial" panose="020B0604020202020204" pitchFamily="34" charset="0"/>
              </a:defRPr>
            </a:lvl2pPr>
            <a:lvl3pPr marL="1143000" indent="-228600">
              <a:spcBef>
                <a:spcPct val="20000"/>
              </a:spcBef>
              <a:buChar char="•"/>
              <a:defRPr sz="2400">
                <a:solidFill>
                  <a:srgbClr val="FFFFFF"/>
                </a:solidFill>
                <a:latin typeface="Arial" panose="020B0604020202020204" pitchFamily="34" charset="0"/>
              </a:defRPr>
            </a:lvl3pPr>
            <a:lvl4pPr marL="1600200" indent="-228600">
              <a:spcBef>
                <a:spcPct val="20000"/>
              </a:spcBef>
              <a:buChar char="–"/>
              <a:defRPr sz="2000">
                <a:solidFill>
                  <a:srgbClr val="FFFFFF"/>
                </a:solidFill>
                <a:latin typeface="Arial" panose="020B0604020202020204" pitchFamily="34" charset="0"/>
              </a:defRPr>
            </a:lvl4pPr>
            <a:lvl5pPr marL="2057400" indent="-228600">
              <a:spcBef>
                <a:spcPct val="20000"/>
              </a:spcBef>
              <a:buChar char="»"/>
              <a:defRPr sz="2000">
                <a:solidFill>
                  <a:srgbClr val="FFFFFF"/>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FF"/>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FF"/>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FF"/>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FF"/>
                </a:solidFill>
                <a:latin typeface="Arial" panose="020B0604020202020204" pitchFamily="34" charset="0"/>
              </a:defRPr>
            </a:lvl9pPr>
          </a:lstStyle>
          <a:p>
            <a:pPr algn="ctr" eaLnBrk="1" hangingPunct="1">
              <a:spcBef>
                <a:spcPct val="0"/>
              </a:spcBef>
              <a:buFontTx/>
              <a:buNone/>
            </a:pPr>
            <a:r>
              <a:rPr lang="en-US" altLang="en-US" sz="2800" b="1" dirty="0">
                <a:solidFill>
                  <a:schemeClr val="tx1"/>
                </a:solidFill>
                <a:latin typeface="Calibri" panose="020F0502020204030204" pitchFamily="34" charset="0"/>
                <a:cs typeface="Calibri" panose="020F0502020204030204" pitchFamily="34" charset="0"/>
              </a:rPr>
              <a:t>You may be the only one noticing this. If you don’t say anything, this person may not get help.</a:t>
            </a:r>
          </a:p>
        </p:txBody>
      </p:sp>
      <p:pic>
        <p:nvPicPr>
          <p:cNvPr id="41987" name="Picture 4" descr="Notice2">
            <a:extLst>
              <a:ext uri="{FF2B5EF4-FFF2-40B4-BE49-F238E27FC236}">
                <a16:creationId xmlns:a16="http://schemas.microsoft.com/office/drawing/2014/main" xmlns="" id="{8F3F5713-126C-4D68-8C35-E2478B6014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0683" y="915987"/>
            <a:ext cx="5848350"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xmlns="" id="{A643B602-9218-884C-9CDB-07BFF82B62C6}"/>
              </a:ext>
            </a:extLst>
          </p:cNvPr>
          <p:cNvSpPr txBox="1"/>
          <p:nvPr/>
        </p:nvSpPr>
        <p:spPr>
          <a:xfrm rot="5400000">
            <a:off x="-2456264" y="3244453"/>
            <a:ext cx="6841333" cy="385763"/>
          </a:xfrm>
          <a:prstGeom prst="rect">
            <a:avLst/>
          </a:prstGeom>
          <a:solidFill>
            <a:srgbClr val="80AAAE"/>
          </a:solidFill>
        </p:spPr>
        <p:txBody>
          <a:bodyPr wrap="square" rtlCol="0">
            <a:spAutoFit/>
          </a:bodyPr>
          <a:lstStyle/>
          <a:p>
            <a:endParaRPr lang="en-US" dirty="0"/>
          </a:p>
        </p:txBody>
      </p:sp>
      <p:pic>
        <p:nvPicPr>
          <p:cNvPr id="5" name="Picture 4">
            <a:extLst>
              <a:ext uri="{FF2B5EF4-FFF2-40B4-BE49-F238E27FC236}">
                <a16:creationId xmlns:a16="http://schemas.microsoft.com/office/drawing/2014/main" xmlns="" id="{EB7C797B-162A-844A-A4CA-18E0CEC74F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72" y="3264693"/>
            <a:ext cx="785813" cy="785813"/>
          </a:xfrm>
          <a:prstGeom prst="rect">
            <a:avLst/>
          </a:prstGeom>
        </p:spPr>
      </p:pic>
    </p:spTree>
    <p:extLst>
      <p:ext uri="{BB962C8B-B14F-4D97-AF65-F5344CB8AC3E}">
        <p14:creationId xmlns:p14="http://schemas.microsoft.com/office/powerpoint/2010/main" val="132619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A134FC-92AF-AF45-824F-5B8A7DDCD7A4}"/>
              </a:ext>
            </a:extLst>
          </p:cNvPr>
          <p:cNvSpPr>
            <a:spLocks noGrp="1"/>
          </p:cNvSpPr>
          <p:nvPr>
            <p:ph type="ctrTitle"/>
          </p:nvPr>
        </p:nvSpPr>
        <p:spPr>
          <a:xfrm>
            <a:off x="8329613" y="5042516"/>
            <a:ext cx="2617653" cy="583271"/>
          </a:xfrm>
        </p:spPr>
        <p:txBody>
          <a:bodyPr/>
          <a:lstStyle/>
          <a:p>
            <a:r>
              <a:rPr lang="en-US" sz="4000" b="1" dirty="0"/>
              <a:t>Day 3</a:t>
            </a:r>
          </a:p>
        </p:txBody>
      </p:sp>
      <p:sp>
        <p:nvSpPr>
          <p:cNvPr id="3" name="Subtitle 2">
            <a:extLst>
              <a:ext uri="{FF2B5EF4-FFF2-40B4-BE49-F238E27FC236}">
                <a16:creationId xmlns:a16="http://schemas.microsoft.com/office/drawing/2014/main" xmlns="" id="{59560568-B1B0-4040-ACF4-1E990A28B920}"/>
              </a:ext>
            </a:extLst>
          </p:cNvPr>
          <p:cNvSpPr>
            <a:spLocks noGrp="1"/>
          </p:cNvSpPr>
          <p:nvPr>
            <p:ph type="subTitle" idx="1"/>
          </p:nvPr>
        </p:nvSpPr>
        <p:spPr>
          <a:xfrm>
            <a:off x="1385885" y="1367287"/>
            <a:ext cx="3714751" cy="802776"/>
          </a:xfrm>
        </p:spPr>
        <p:txBody>
          <a:bodyPr>
            <a:normAutofit/>
          </a:bodyPr>
          <a:lstStyle/>
          <a:p>
            <a:pPr algn="l"/>
            <a:r>
              <a:rPr lang="en-US" altLang="en-US" sz="4000" b="1" dirty="0">
                <a:solidFill>
                  <a:srgbClr val="000000"/>
                </a:solidFill>
                <a:latin typeface="Calibri" panose="020F0502020204030204" pitchFamily="34" charset="0"/>
                <a:cs typeface="Calibri" panose="020F0502020204030204" pitchFamily="34" charset="0"/>
              </a:rPr>
              <a:t>How Can I Help?</a:t>
            </a:r>
            <a:endParaRPr lang="en-US" sz="40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xmlns="" id="{83CFC42E-D7D1-4649-8C6C-9013016341B4}"/>
              </a:ext>
            </a:extLst>
          </p:cNvPr>
          <p:cNvSpPr txBox="1"/>
          <p:nvPr/>
        </p:nvSpPr>
        <p:spPr>
          <a:xfrm>
            <a:off x="4129087" y="440088"/>
            <a:ext cx="6698455" cy="1000274"/>
          </a:xfrm>
          <a:prstGeom prst="rect">
            <a:avLst/>
          </a:prstGeom>
          <a:noFill/>
        </p:spPr>
        <p:txBody>
          <a:bodyPr wrap="square" rtlCol="0">
            <a:spAutoFit/>
          </a:bodyPr>
          <a:lstStyle/>
          <a:p>
            <a:r>
              <a:rPr lang="en-US" sz="5900" b="1" dirty="0">
                <a:latin typeface="Calibri" panose="020F0502020204030204" pitchFamily="34" charset="0"/>
                <a:cs typeface="Calibri" panose="020F0502020204030204" pitchFamily="34" charset="0"/>
              </a:rPr>
              <a:t>RESPONSE </a:t>
            </a:r>
            <a:r>
              <a:rPr lang="en-US" sz="2400" b="1" dirty="0">
                <a:latin typeface="Calibri" panose="020F0502020204030204" pitchFamily="34" charset="0"/>
                <a:cs typeface="Calibri" panose="020F0502020204030204" pitchFamily="34" charset="0"/>
              </a:rPr>
              <a:t>STUDENT COMPONENT</a:t>
            </a:r>
          </a:p>
        </p:txBody>
      </p:sp>
      <p:sp>
        <p:nvSpPr>
          <p:cNvPr id="7" name="TextBox 6">
            <a:extLst>
              <a:ext uri="{FF2B5EF4-FFF2-40B4-BE49-F238E27FC236}">
                <a16:creationId xmlns:a16="http://schemas.microsoft.com/office/drawing/2014/main" xmlns="" id="{88B45FE2-8EAE-164B-9D95-92B41BF24698}"/>
              </a:ext>
            </a:extLst>
          </p:cNvPr>
          <p:cNvSpPr txBox="1"/>
          <p:nvPr/>
        </p:nvSpPr>
        <p:spPr>
          <a:xfrm>
            <a:off x="3214688" y="5715000"/>
            <a:ext cx="4843462" cy="385763"/>
          </a:xfrm>
          <a:prstGeom prst="rect">
            <a:avLst/>
          </a:prstGeom>
          <a:solidFill>
            <a:srgbClr val="80AAAE"/>
          </a:solidFill>
        </p:spPr>
        <p:txBody>
          <a:bodyPr wrap="square" rtlCol="0">
            <a:spAutoFit/>
          </a:bodyPr>
          <a:lstStyle/>
          <a:p>
            <a:endParaRPr lang="en-US" dirty="0"/>
          </a:p>
        </p:txBody>
      </p:sp>
      <p:pic>
        <p:nvPicPr>
          <p:cNvPr id="8" name="Picture 7">
            <a:extLst>
              <a:ext uri="{FF2B5EF4-FFF2-40B4-BE49-F238E27FC236}">
                <a16:creationId xmlns:a16="http://schemas.microsoft.com/office/drawing/2014/main" xmlns="" id="{D8B4E374-4F8E-374D-B4C4-9E4C3C199B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238" y="5322093"/>
            <a:ext cx="785813" cy="785813"/>
          </a:xfrm>
          <a:prstGeom prst="rect">
            <a:avLst/>
          </a:prstGeom>
        </p:spPr>
      </p:pic>
      <p:pic>
        <p:nvPicPr>
          <p:cNvPr id="9" name="Picture 8">
            <a:extLst>
              <a:ext uri="{FF2B5EF4-FFF2-40B4-BE49-F238E27FC236}">
                <a16:creationId xmlns:a16="http://schemas.microsoft.com/office/drawing/2014/main" xmlns="" id="{13BE1F3A-68C1-5B43-BDBB-3033B15E1D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7543" y="547318"/>
            <a:ext cx="785813" cy="785813"/>
          </a:xfrm>
          <a:prstGeom prst="rect">
            <a:avLst/>
          </a:prstGeom>
        </p:spPr>
      </p:pic>
      <p:sp>
        <p:nvSpPr>
          <p:cNvPr id="4" name="TextBox 3">
            <a:extLst>
              <a:ext uri="{FF2B5EF4-FFF2-40B4-BE49-F238E27FC236}">
                <a16:creationId xmlns:a16="http://schemas.microsoft.com/office/drawing/2014/main" xmlns="" id="{28742946-8B4B-C245-89F1-3A542F7F9E65}"/>
              </a:ext>
            </a:extLst>
          </p:cNvPr>
          <p:cNvSpPr txBox="1"/>
          <p:nvPr/>
        </p:nvSpPr>
        <p:spPr>
          <a:xfrm>
            <a:off x="736023" y="6272262"/>
            <a:ext cx="9800792" cy="535531"/>
          </a:xfrm>
          <a:prstGeom prst="rect">
            <a:avLst/>
          </a:prstGeom>
          <a:noFill/>
        </p:spPr>
        <p:txBody>
          <a:bodyPr wrap="square" rtlCol="0">
            <a:spAutoFit/>
          </a:bodyPr>
          <a:lstStyle/>
          <a:p>
            <a:pPr>
              <a:lnSpc>
                <a:spcPct val="80000"/>
              </a:lnSpc>
              <a:defRPr/>
            </a:pPr>
            <a:r>
              <a:rPr lang="en-US" dirty="0">
                <a:solidFill>
                  <a:srgbClr val="70989B"/>
                </a:solidFill>
              </a:rPr>
              <a:t>A Comprehensive High School-Based Youth Suicide Prevention Program</a:t>
            </a:r>
          </a:p>
          <a:p>
            <a:pPr>
              <a:lnSpc>
                <a:spcPct val="80000"/>
              </a:lnSpc>
              <a:defRPr/>
            </a:pPr>
            <a:r>
              <a:rPr lang="en-US" dirty="0">
                <a:solidFill>
                  <a:srgbClr val="70989B"/>
                </a:solidFill>
              </a:rPr>
              <a:t>© Upstream Suicide Prevention LLC </a:t>
            </a:r>
          </a:p>
        </p:txBody>
      </p:sp>
      <p:pic>
        <p:nvPicPr>
          <p:cNvPr id="10" name="Picture 3" descr="Jakeincargrey">
            <a:extLst>
              <a:ext uri="{FF2B5EF4-FFF2-40B4-BE49-F238E27FC236}">
                <a16:creationId xmlns:a16="http://schemas.microsoft.com/office/drawing/2014/main" xmlns="" id="{F65DFB2A-FF1B-F944-BF79-C96F1068D658}"/>
              </a:ext>
            </a:extLst>
          </p:cNvPr>
          <p:cNvPicPr>
            <a:picLocks noChangeAspect="1" noChangeArrowheads="1"/>
          </p:cNvPicPr>
          <p:nvPr/>
        </p:nvPicPr>
        <p:blipFill>
          <a:blip r:embed="rId4">
            <a:lum bright="12000" contrast="22000"/>
            <a:extLst>
              <a:ext uri="{28A0092B-C50C-407E-A947-70E740481C1C}">
                <a14:useLocalDpi xmlns:a14="http://schemas.microsoft.com/office/drawing/2010/main" val="0"/>
              </a:ext>
            </a:extLst>
          </a:blip>
          <a:srcRect/>
          <a:stretch>
            <a:fillRect/>
          </a:stretch>
        </p:blipFill>
        <p:spPr bwMode="auto">
          <a:xfrm>
            <a:off x="3243262" y="2170063"/>
            <a:ext cx="4814888" cy="337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6143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72B90D7-2002-DD48-8139-49FC491D74F6}"/>
              </a:ext>
            </a:extLst>
          </p:cNvPr>
          <p:cNvSpPr txBox="1"/>
          <p:nvPr/>
        </p:nvSpPr>
        <p:spPr>
          <a:xfrm rot="10800000">
            <a:off x="-2" y="6059089"/>
            <a:ext cx="11601451" cy="385763"/>
          </a:xfrm>
          <a:prstGeom prst="rect">
            <a:avLst/>
          </a:prstGeom>
          <a:solidFill>
            <a:srgbClr val="94B7BD"/>
          </a:solidFill>
        </p:spPr>
        <p:txBody>
          <a:bodyPr wrap="square" rtlCol="0">
            <a:spAutoFit/>
          </a:bodyPr>
          <a:lstStyle/>
          <a:p>
            <a:endParaRPr lang="en-US" dirty="0"/>
          </a:p>
        </p:txBody>
      </p:sp>
      <p:pic>
        <p:nvPicPr>
          <p:cNvPr id="6" name="Picture 5">
            <a:extLst>
              <a:ext uri="{FF2B5EF4-FFF2-40B4-BE49-F238E27FC236}">
                <a16:creationId xmlns:a16="http://schemas.microsoft.com/office/drawing/2014/main" xmlns="" id="{CCFFCE3B-8518-324C-9218-0A21497438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888" y="5750243"/>
            <a:ext cx="785813" cy="785813"/>
          </a:xfrm>
          <a:prstGeom prst="rect">
            <a:avLst/>
          </a:prstGeom>
        </p:spPr>
      </p:pic>
      <p:sp>
        <p:nvSpPr>
          <p:cNvPr id="2" name="Rectangle 1">
            <a:extLst>
              <a:ext uri="{FF2B5EF4-FFF2-40B4-BE49-F238E27FC236}">
                <a16:creationId xmlns:a16="http://schemas.microsoft.com/office/drawing/2014/main" xmlns="" id="{4DBDE6C2-8BD7-A240-9684-7B1D0930800C}"/>
              </a:ext>
            </a:extLst>
          </p:cNvPr>
          <p:cNvSpPr/>
          <p:nvPr/>
        </p:nvSpPr>
        <p:spPr>
          <a:xfrm>
            <a:off x="1028700" y="1508076"/>
            <a:ext cx="10815639" cy="3970318"/>
          </a:xfrm>
          <a:prstGeom prst="rect">
            <a:avLst/>
          </a:prstGeom>
        </p:spPr>
        <p:txBody>
          <a:bodyPr wrap="square">
            <a:spAutoFit/>
          </a:bodyPr>
          <a:lstStyle/>
          <a:p>
            <a:pPr marL="533400" indent="-533400">
              <a:buAutoNum type="arabicPeriod"/>
            </a:pPr>
            <a:r>
              <a:rPr lang="en-US" altLang="en-US" sz="2800" dirty="0">
                <a:solidFill>
                  <a:srgbClr val="000000"/>
                </a:solidFill>
                <a:latin typeface="Calibri" panose="020F0502020204030204" pitchFamily="34" charset="0"/>
                <a:cs typeface="Calibri" panose="020F0502020204030204" pitchFamily="34" charset="0"/>
              </a:rPr>
              <a:t>Start a conversation. </a:t>
            </a:r>
          </a:p>
          <a:p>
            <a:pPr marL="533400" indent="-533400">
              <a:buAutoNum type="arabicPeriod"/>
            </a:pPr>
            <a:r>
              <a:rPr lang="en-US" altLang="en-US" sz="2800" dirty="0">
                <a:solidFill>
                  <a:srgbClr val="000000"/>
                </a:solidFill>
                <a:latin typeface="Calibri" panose="020F0502020204030204" pitchFamily="34" charset="0"/>
                <a:cs typeface="Calibri" panose="020F0502020204030204" pitchFamily="34" charset="0"/>
              </a:rPr>
              <a:t>Ask the question, “Are you thinking about suicide?”</a:t>
            </a:r>
          </a:p>
          <a:p>
            <a:pPr marL="533400" indent="-533400">
              <a:buAutoNum type="arabicPeriod"/>
            </a:pPr>
            <a:r>
              <a:rPr lang="en-US" altLang="en-US" sz="2800" dirty="0">
                <a:solidFill>
                  <a:srgbClr val="000000"/>
                </a:solidFill>
                <a:latin typeface="Calibri" panose="020F0502020204030204" pitchFamily="34" charset="0"/>
                <a:cs typeface="Calibri" panose="020F0502020204030204" pitchFamily="34" charset="0"/>
              </a:rPr>
              <a:t>If “yes,” please stay with the person until you are able to get more support for them.</a:t>
            </a:r>
          </a:p>
          <a:p>
            <a:pPr marL="533400" indent="-533400">
              <a:buAutoNum type="arabicPeriod"/>
            </a:pPr>
            <a:r>
              <a:rPr lang="en-US" altLang="en-US" sz="2800" dirty="0">
                <a:solidFill>
                  <a:srgbClr val="000000"/>
                </a:solidFill>
                <a:latin typeface="Calibri" panose="020F0502020204030204" pitchFamily="34" charset="0"/>
                <a:cs typeface="Calibri" panose="020F0502020204030204" pitchFamily="34" charset="0"/>
              </a:rPr>
              <a:t>Let the person know you care and are there for them. While it may be tempting, try to avoid offering advice.</a:t>
            </a:r>
          </a:p>
          <a:p>
            <a:pPr marL="533400" indent="-533400">
              <a:buAutoNum type="arabicPeriod"/>
            </a:pPr>
            <a:r>
              <a:rPr lang="en-US" altLang="en-US" sz="2800" dirty="0">
                <a:solidFill>
                  <a:srgbClr val="000000"/>
                </a:solidFill>
                <a:latin typeface="Calibri" panose="020F0502020204030204" pitchFamily="34" charset="0"/>
                <a:cs typeface="Calibri" panose="020F0502020204030204" pitchFamily="34" charset="0"/>
              </a:rPr>
              <a:t>Accompany your friend to the suicide safety contact or counselor at your school, or contact them and have them come to you if that would be easier for your friend. </a:t>
            </a:r>
          </a:p>
        </p:txBody>
      </p:sp>
      <p:sp>
        <p:nvSpPr>
          <p:cNvPr id="8" name="Rectangle 2">
            <a:extLst>
              <a:ext uri="{FF2B5EF4-FFF2-40B4-BE49-F238E27FC236}">
                <a16:creationId xmlns:a16="http://schemas.microsoft.com/office/drawing/2014/main" xmlns="" id="{8254E47B-B245-F148-ABED-7ACAB6F32550}"/>
              </a:ext>
            </a:extLst>
          </p:cNvPr>
          <p:cNvSpPr txBox="1">
            <a:spLocks noChangeArrowheads="1"/>
          </p:cNvSpPr>
          <p:nvPr/>
        </p:nvSpPr>
        <p:spPr>
          <a:xfrm>
            <a:off x="1028700" y="722429"/>
            <a:ext cx="9915525" cy="9906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altLang="en-US" sz="4800" b="1" dirty="0">
                <a:latin typeface="Calibri" panose="020F0502020204030204" pitchFamily="34" charset="0"/>
                <a:cs typeface="Calibri" panose="020F0502020204030204" pitchFamily="34" charset="0"/>
              </a:rPr>
              <a:t>Want to check in on someone?</a:t>
            </a:r>
          </a:p>
        </p:txBody>
      </p:sp>
    </p:spTree>
    <p:extLst>
      <p:ext uri="{BB962C8B-B14F-4D97-AF65-F5344CB8AC3E}">
        <p14:creationId xmlns:p14="http://schemas.microsoft.com/office/powerpoint/2010/main" val="3542510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6">
            <a:extLst>
              <a:ext uri="{FF2B5EF4-FFF2-40B4-BE49-F238E27FC236}">
                <a16:creationId xmlns:a16="http://schemas.microsoft.com/office/drawing/2014/main" xmlns="" id="{E071FD44-A54D-4FB5-8CD1-AD59DB043AA6}"/>
              </a:ext>
            </a:extLst>
          </p:cNvPr>
          <p:cNvSpPr>
            <a:spLocks noChangeArrowheads="1"/>
          </p:cNvSpPr>
          <p:nvPr/>
        </p:nvSpPr>
        <p:spPr bwMode="auto">
          <a:xfrm>
            <a:off x="1214439" y="671244"/>
            <a:ext cx="878681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rgbClr val="FFFFFF"/>
                </a:solidFill>
                <a:latin typeface="Arial" panose="020B0604020202020204" pitchFamily="34" charset="0"/>
              </a:defRPr>
            </a:lvl1pPr>
            <a:lvl2pPr marL="742950" indent="-285750">
              <a:spcBef>
                <a:spcPct val="20000"/>
              </a:spcBef>
              <a:buChar char="–"/>
              <a:defRPr sz="2800">
                <a:solidFill>
                  <a:srgbClr val="FFFFFF"/>
                </a:solidFill>
                <a:latin typeface="Arial" panose="020B0604020202020204" pitchFamily="34" charset="0"/>
              </a:defRPr>
            </a:lvl2pPr>
            <a:lvl3pPr marL="1143000" indent="-228600">
              <a:spcBef>
                <a:spcPct val="20000"/>
              </a:spcBef>
              <a:buChar char="•"/>
              <a:defRPr sz="2400">
                <a:solidFill>
                  <a:srgbClr val="FFFFFF"/>
                </a:solidFill>
                <a:latin typeface="Arial" panose="020B0604020202020204" pitchFamily="34" charset="0"/>
              </a:defRPr>
            </a:lvl3pPr>
            <a:lvl4pPr marL="1600200" indent="-228600">
              <a:spcBef>
                <a:spcPct val="20000"/>
              </a:spcBef>
              <a:buChar char="–"/>
              <a:defRPr sz="2000">
                <a:solidFill>
                  <a:srgbClr val="FFFFFF"/>
                </a:solidFill>
                <a:latin typeface="Arial" panose="020B0604020202020204" pitchFamily="34" charset="0"/>
              </a:defRPr>
            </a:lvl4pPr>
            <a:lvl5pPr marL="2057400" indent="-228600">
              <a:spcBef>
                <a:spcPct val="20000"/>
              </a:spcBef>
              <a:buChar char="»"/>
              <a:defRPr sz="2000">
                <a:solidFill>
                  <a:srgbClr val="FFFFFF"/>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FF"/>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FF"/>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FF"/>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FF"/>
                </a:solidFill>
                <a:latin typeface="Arial" panose="020B0604020202020204" pitchFamily="34" charset="0"/>
              </a:defRPr>
            </a:lvl9pPr>
          </a:lstStyle>
          <a:p>
            <a:pPr algn="ctr" eaLnBrk="1" hangingPunct="1">
              <a:spcBef>
                <a:spcPct val="0"/>
              </a:spcBef>
              <a:buFontTx/>
              <a:buNone/>
            </a:pPr>
            <a:r>
              <a:rPr lang="en-US" altLang="en-US" sz="5400" b="1" dirty="0">
                <a:solidFill>
                  <a:schemeClr val="tx1"/>
                </a:solidFill>
                <a:latin typeface="Calibri" panose="020F0502020204030204" pitchFamily="34" charset="0"/>
                <a:cs typeface="Calibri" panose="020F0502020204030204" pitchFamily="34" charset="0"/>
              </a:rPr>
              <a:t>Who Can I Get Support From?</a:t>
            </a:r>
          </a:p>
        </p:txBody>
      </p:sp>
      <p:sp>
        <p:nvSpPr>
          <p:cNvPr id="4" name="TextBox 3">
            <a:extLst>
              <a:ext uri="{FF2B5EF4-FFF2-40B4-BE49-F238E27FC236}">
                <a16:creationId xmlns:a16="http://schemas.microsoft.com/office/drawing/2014/main" xmlns="" id="{F276615B-104B-E74F-B30B-430035EB36D7}"/>
              </a:ext>
            </a:extLst>
          </p:cNvPr>
          <p:cNvSpPr txBox="1"/>
          <p:nvPr/>
        </p:nvSpPr>
        <p:spPr>
          <a:xfrm rot="10800000">
            <a:off x="-2" y="6059089"/>
            <a:ext cx="11601451" cy="385763"/>
          </a:xfrm>
          <a:prstGeom prst="rect">
            <a:avLst/>
          </a:prstGeom>
          <a:solidFill>
            <a:srgbClr val="94B7BD"/>
          </a:solidFill>
        </p:spPr>
        <p:txBody>
          <a:bodyPr wrap="square" rtlCol="0">
            <a:spAutoFit/>
          </a:bodyPr>
          <a:lstStyle/>
          <a:p>
            <a:endParaRPr lang="en-US" dirty="0"/>
          </a:p>
        </p:txBody>
      </p:sp>
      <p:pic>
        <p:nvPicPr>
          <p:cNvPr id="6" name="Picture 5">
            <a:extLst>
              <a:ext uri="{FF2B5EF4-FFF2-40B4-BE49-F238E27FC236}">
                <a16:creationId xmlns:a16="http://schemas.microsoft.com/office/drawing/2014/main" xmlns="" id="{DC8688DD-2A22-2240-9183-70F3F7D96A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267" y="5666182"/>
            <a:ext cx="785813" cy="785813"/>
          </a:xfrm>
          <a:prstGeom prst="rect">
            <a:avLst/>
          </a:prstGeom>
        </p:spPr>
      </p:pic>
      <p:sp>
        <p:nvSpPr>
          <p:cNvPr id="3" name="Rectangle 2">
            <a:extLst>
              <a:ext uri="{FF2B5EF4-FFF2-40B4-BE49-F238E27FC236}">
                <a16:creationId xmlns:a16="http://schemas.microsoft.com/office/drawing/2014/main" xmlns="" id="{2E4A0AD8-42E1-CC4A-8D98-73DA4BC39259}"/>
              </a:ext>
            </a:extLst>
          </p:cNvPr>
          <p:cNvSpPr/>
          <p:nvPr/>
        </p:nvSpPr>
        <p:spPr>
          <a:xfrm>
            <a:off x="1214439" y="1594574"/>
            <a:ext cx="9558336" cy="5078314"/>
          </a:xfrm>
          <a:prstGeom prst="rect">
            <a:avLst/>
          </a:prstGeom>
        </p:spPr>
        <p:txBody>
          <a:bodyPr wrap="square">
            <a:spAutoFit/>
          </a:bodyPr>
          <a:lstStyle/>
          <a:p>
            <a:pPr>
              <a:spcBef>
                <a:spcPct val="50000"/>
              </a:spcBef>
            </a:pPr>
            <a:r>
              <a:rPr lang="en-US" altLang="en-US" sz="3200" dirty="0">
                <a:latin typeface="Calibri" panose="020F0502020204030204" pitchFamily="34" charset="0"/>
                <a:cs typeface="Calibri" panose="020F0502020204030204" pitchFamily="34" charset="0"/>
              </a:rPr>
              <a:t>A </a:t>
            </a:r>
            <a:r>
              <a:rPr lang="en-US" altLang="en-US" sz="3200" dirty="0">
                <a:solidFill>
                  <a:srgbClr val="000000"/>
                </a:solidFill>
                <a:latin typeface="Calibri" panose="020F0502020204030204" pitchFamily="34" charset="0"/>
                <a:cs typeface="Calibri" panose="020F0502020204030204" pitchFamily="34" charset="0"/>
              </a:rPr>
              <a:t>suicide safety contact</a:t>
            </a:r>
            <a:r>
              <a:rPr lang="en-US" altLang="en-US" sz="3200" dirty="0">
                <a:latin typeface="Calibri" panose="020F0502020204030204" pitchFamily="34" charset="0"/>
                <a:cs typeface="Calibri" panose="020F0502020204030204" pitchFamily="34" charset="0"/>
              </a:rPr>
              <a:t> is someone at this school who is specifically trained to help a student who is thinking about  suicide.</a:t>
            </a:r>
          </a:p>
          <a:p>
            <a:pPr>
              <a:spcBef>
                <a:spcPct val="50000"/>
              </a:spcBef>
            </a:pPr>
            <a:r>
              <a:rPr lang="en-US" altLang="en-US" sz="3200" dirty="0">
                <a:latin typeface="Calibri" panose="020F0502020204030204" pitchFamily="34" charset="0"/>
                <a:cs typeface="Calibri" panose="020F0502020204030204" pitchFamily="34" charset="0"/>
              </a:rPr>
              <a:t>1.</a:t>
            </a:r>
          </a:p>
          <a:p>
            <a:pPr>
              <a:spcBef>
                <a:spcPct val="50000"/>
              </a:spcBef>
            </a:pPr>
            <a:r>
              <a:rPr lang="en-US" altLang="en-US" sz="3200" dirty="0">
                <a:latin typeface="Calibri" panose="020F0502020204030204" pitchFamily="34" charset="0"/>
                <a:cs typeface="Calibri" panose="020F0502020204030204" pitchFamily="34" charset="0"/>
              </a:rPr>
              <a:t>2</a:t>
            </a:r>
            <a:r>
              <a:rPr lang="en-US" altLang="en-US" sz="3200" dirty="0" smtClean="0">
                <a:latin typeface="Calibri" panose="020F0502020204030204" pitchFamily="34" charset="0"/>
                <a:cs typeface="Calibri" panose="020F0502020204030204" pitchFamily="34" charset="0"/>
              </a:rPr>
              <a:t>.</a:t>
            </a:r>
            <a:endParaRPr lang="en-US" altLang="en-US" sz="3200" dirty="0">
              <a:latin typeface="Calibri" panose="020F0502020204030204" pitchFamily="34" charset="0"/>
              <a:cs typeface="Calibri" panose="020F0502020204030204" pitchFamily="34" charset="0"/>
            </a:endParaRPr>
          </a:p>
          <a:p>
            <a:r>
              <a:rPr lang="en-US" sz="2800" b="1" dirty="0">
                <a:latin typeface="Calibri" panose="020F0502020204030204" pitchFamily="34" charset="0"/>
                <a:cs typeface="Calibri" panose="020F0502020204030204" pitchFamily="34" charset="0"/>
              </a:rPr>
              <a:t>Reach out if needed</a:t>
            </a:r>
          </a:p>
          <a:p>
            <a:r>
              <a:rPr lang="en-US" sz="2800" dirty="0">
                <a:latin typeface="Calibri" panose="020F0502020204030204" pitchFamily="34" charset="0"/>
                <a:cs typeface="Calibri" panose="020F0502020204030204" pitchFamily="34" charset="0"/>
              </a:rPr>
              <a:t>	&gt;&gt; </a:t>
            </a:r>
            <a:r>
              <a:rPr lang="en-US" sz="2800" dirty="0" err="1">
                <a:latin typeface="Calibri" panose="020F0502020204030204" pitchFamily="34" charset="0"/>
                <a:cs typeface="Calibri" panose="020F0502020204030204" pitchFamily="34" charset="0"/>
              </a:rPr>
              <a:t>YouthLine</a:t>
            </a:r>
            <a:r>
              <a:rPr lang="en-US" sz="2800" dirty="0">
                <a:latin typeface="Calibri" panose="020F0502020204030204" pitchFamily="34" charset="0"/>
                <a:cs typeface="Calibri" panose="020F0502020204030204" pitchFamily="34" charset="0"/>
              </a:rPr>
              <a:t> 877-968-8491 or text teen2teen to </a:t>
            </a:r>
            <a:r>
              <a:rPr lang="en-US" sz="2800" dirty="0" smtClean="0">
                <a:latin typeface="Calibri" panose="020F0502020204030204" pitchFamily="34" charset="0"/>
                <a:cs typeface="Calibri" panose="020F0502020204030204" pitchFamily="34" charset="0"/>
              </a:rPr>
              <a:t>839863</a:t>
            </a:r>
          </a:p>
          <a:p>
            <a:r>
              <a:rPr lang="en-US" sz="2800">
                <a:latin typeface="Calibri" panose="020F0502020204030204" pitchFamily="34" charset="0"/>
                <a:cs typeface="Calibri" panose="020F0502020204030204" pitchFamily="34" charset="0"/>
              </a:rPr>
              <a:t>	</a:t>
            </a:r>
            <a:r>
              <a:rPr lang="en-US" sz="2800" smtClean="0">
                <a:latin typeface="Calibri" panose="020F0502020204030204" pitchFamily="34" charset="0"/>
                <a:cs typeface="Calibri" panose="020F0502020204030204" pitchFamily="34" charset="0"/>
              </a:rPr>
              <a:t>&gt;</a:t>
            </a:r>
            <a:r>
              <a:rPr lang="en-US" sz="2800" dirty="0">
                <a:latin typeface="Calibri" panose="020F0502020204030204" pitchFamily="34" charset="0"/>
                <a:cs typeface="Calibri" panose="020F0502020204030204" pitchFamily="34" charset="0"/>
              </a:rPr>
              <a:t>&gt; </a:t>
            </a:r>
            <a:r>
              <a:rPr lang="en-US" sz="2800" dirty="0" err="1">
                <a:latin typeface="Calibri" panose="020F0502020204030204" pitchFamily="34" charset="0"/>
                <a:cs typeface="Calibri" panose="020F0502020204030204" pitchFamily="34" charset="0"/>
              </a:rPr>
              <a:t>LifeLine</a:t>
            </a:r>
            <a:r>
              <a:rPr lang="en-US" sz="2800" dirty="0">
                <a:latin typeface="Calibri" panose="020F0502020204030204" pitchFamily="34" charset="0"/>
                <a:cs typeface="Calibri" panose="020F0502020204030204" pitchFamily="34" charset="0"/>
              </a:rPr>
              <a:t> 800-273-8255 or text 273TALK to 839863</a:t>
            </a:r>
          </a:p>
          <a:p>
            <a:pPr>
              <a:spcBef>
                <a:spcPct val="50000"/>
              </a:spcBef>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89680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rop">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F3BCD6D54F5B418BF3BBE48FE59AEC" ma:contentTypeVersion="6" ma:contentTypeDescription="Create a new document." ma:contentTypeScope="" ma:versionID="fe27ea63866e3a3d3dd88b9ca4e8567c">
  <xsd:schema xmlns:xsd="http://www.w3.org/2001/XMLSchema" xmlns:xs="http://www.w3.org/2001/XMLSchema" xmlns:p="http://schemas.microsoft.com/office/2006/metadata/properties" xmlns:ns2="b04db6d5-1760-46d2-9335-3e2a7de30167" xmlns:ns3="f06188b8-ceea-4d29-8dbf-eff3ff60622a" targetNamespace="http://schemas.microsoft.com/office/2006/metadata/properties" ma:root="true" ma:fieldsID="c3bacce8c5890efe510144fda6666bf3" ns2:_="" ns3:_="">
    <xsd:import namespace="b04db6d5-1760-46d2-9335-3e2a7de30167"/>
    <xsd:import namespace="f06188b8-ceea-4d29-8dbf-eff3ff60622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4db6d5-1760-46d2-9335-3e2a7de3016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6188b8-ceea-4d29-8dbf-eff3ff60622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7B34D6-A795-4F4E-82CF-55057F1789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4db6d5-1760-46d2-9335-3e2a7de30167"/>
    <ds:schemaRef ds:uri="f06188b8-ceea-4d29-8dbf-eff3ff6062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FD21CDA-4B5C-496A-936B-B15F70BAC73D}">
  <ds:schemaRefs>
    <ds:schemaRef ds:uri="http://schemas.microsoft.com/office/2006/metadata/properties"/>
    <ds:schemaRef ds:uri="http://purl.org/dc/terms/"/>
    <ds:schemaRef ds:uri="http://schemas.microsoft.com/office/2006/documentManagement/types"/>
    <ds:schemaRef ds:uri="http://purl.org/dc/dcmitype/"/>
    <ds:schemaRef ds:uri="b04db6d5-1760-46d2-9335-3e2a7de30167"/>
    <ds:schemaRef ds:uri="http://schemas.microsoft.com/office/infopath/2007/PartnerControls"/>
    <ds:schemaRef ds:uri="http://purl.org/dc/elements/1.1/"/>
    <ds:schemaRef ds:uri="http://schemas.openxmlformats.org/package/2006/metadata/core-properties"/>
    <ds:schemaRef ds:uri="f06188b8-ceea-4d29-8dbf-eff3ff60622a"/>
    <ds:schemaRef ds:uri="http://www.w3.org/XML/1998/namespace"/>
  </ds:schemaRefs>
</ds:datastoreItem>
</file>

<file path=customXml/itemProps3.xml><?xml version="1.0" encoding="utf-8"?>
<ds:datastoreItem xmlns:ds="http://schemas.openxmlformats.org/officeDocument/2006/customXml" ds:itemID="{92F14442-72BA-4646-862C-44C667E003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{DFCAB779-6B85-C345-85B8-6DAB9D855354}tf10001072</Template>
  <TotalTime>1268</TotalTime>
  <Words>2947</Words>
  <Application>Microsoft Macintosh PowerPoint</Application>
  <PresentationFormat>Custom</PresentationFormat>
  <Paragraphs>195</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Crop</vt:lpstr>
      <vt:lpstr>Day 2</vt:lpstr>
      <vt:lpstr>A True Story  </vt:lpstr>
      <vt:lpstr>Barrier #1</vt:lpstr>
      <vt:lpstr>PowerPoint Presentation</vt:lpstr>
      <vt:lpstr>Barrier #2</vt:lpstr>
      <vt:lpstr>PowerPoint Presentation</vt:lpstr>
      <vt:lpstr>Day 3</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RESPONSE</dc:title>
  <dc:creator>Morgan Leets</dc:creator>
  <cp:lastModifiedBy>Kevin</cp:lastModifiedBy>
  <cp:revision>70</cp:revision>
  <cp:lastPrinted>2018-05-30T22:06:28Z</cp:lastPrinted>
  <dcterms:created xsi:type="dcterms:W3CDTF">2018-05-24T17:05:06Z</dcterms:created>
  <dcterms:modified xsi:type="dcterms:W3CDTF">2020-03-05T00:29:49Z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0x010100E5F3BCD6D54F5B418BF3BBE48FE59AEC</vt:lpwstr>
  </property>
</Properties>
</file>